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134805916" r:id="rId2"/>
    <p:sldId id="2134805981" r:id="rId3"/>
    <p:sldId id="668" r:id="rId4"/>
    <p:sldId id="2134805978" r:id="rId5"/>
    <p:sldId id="1075" r:id="rId6"/>
    <p:sldId id="2134805977" r:id="rId7"/>
    <p:sldId id="2134805980" r:id="rId8"/>
    <p:sldId id="1078" r:id="rId9"/>
    <p:sldId id="1073" r:id="rId10"/>
    <p:sldId id="1082" r:id="rId11"/>
    <p:sldId id="10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3" autoAdjust="0"/>
    <p:restoredTop sz="94660"/>
  </p:normalViewPr>
  <p:slideViewPr>
    <p:cSldViewPr snapToGrid="0">
      <p:cViewPr varScale="1">
        <p:scale>
          <a:sx n="86" d="100"/>
          <a:sy n="86" d="100"/>
        </p:scale>
        <p:origin x="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58296-9B9B-413D-9AC5-248D2EED1D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4CEE419-C86C-4D8B-93DF-D559D01406E0}">
      <dgm:prSet phldrT="[Text]"/>
      <dgm:spPr>
        <a:solidFill>
          <a:srgbClr val="7030A0"/>
        </a:solidFill>
      </dgm:spPr>
      <dgm:t>
        <a:bodyPr/>
        <a:lstStyle/>
        <a:p>
          <a:r>
            <a:rPr lang="en-US" dirty="0"/>
            <a:t>Foundational HSR (health services research) and LHS (Learning Health Systems) competencies; Knowledge in target research area</a:t>
          </a:r>
        </a:p>
      </dgm:t>
    </dgm:pt>
    <dgm:pt modelId="{2A08F36C-2E40-4447-9388-ED977E6FB99D}" type="parTrans" cxnId="{1D3A1A5D-F762-4582-9BDC-91C60221F497}">
      <dgm:prSet/>
      <dgm:spPr/>
      <dgm:t>
        <a:bodyPr/>
        <a:lstStyle/>
        <a:p>
          <a:endParaRPr lang="en-US"/>
        </a:p>
      </dgm:t>
    </dgm:pt>
    <dgm:pt modelId="{BB78CC8E-2AA1-49C0-9AEF-753CC23CE2C5}" type="sibTrans" cxnId="{1D3A1A5D-F762-4582-9BDC-91C60221F497}">
      <dgm:prSet/>
      <dgm:spPr/>
      <dgm:t>
        <a:bodyPr/>
        <a:lstStyle/>
        <a:p>
          <a:endParaRPr lang="en-US"/>
        </a:p>
      </dgm:t>
    </dgm:pt>
    <dgm:pt modelId="{FF0C897D-0603-4F5D-B513-E28AD121EBA2}">
      <dgm:prSet phldrT="[Text]"/>
      <dgm:spPr/>
      <dgm:t>
        <a:bodyPr/>
        <a:lstStyle/>
        <a:p>
          <a:r>
            <a:rPr lang="en-US" dirty="0"/>
            <a:t>Knowledge of priorities of VA operations (e.g., systematic review, understanding IIR priority areas; webinars from operational partners)</a:t>
          </a:r>
        </a:p>
      </dgm:t>
    </dgm:pt>
    <dgm:pt modelId="{8799CE91-4BAE-4525-A3F5-08C8333E07C2}" type="parTrans" cxnId="{62734113-8EB0-456F-936C-A388F74E433B}">
      <dgm:prSet/>
      <dgm:spPr/>
      <dgm:t>
        <a:bodyPr/>
        <a:lstStyle/>
        <a:p>
          <a:endParaRPr lang="en-US"/>
        </a:p>
      </dgm:t>
    </dgm:pt>
    <dgm:pt modelId="{AF04BE15-CD3D-451A-8D42-501804C163BC}" type="sibTrans" cxnId="{62734113-8EB0-456F-936C-A388F74E433B}">
      <dgm:prSet/>
      <dgm:spPr/>
      <dgm:t>
        <a:bodyPr/>
        <a:lstStyle/>
        <a:p>
          <a:endParaRPr lang="en-US"/>
        </a:p>
      </dgm:t>
    </dgm:pt>
    <dgm:pt modelId="{09150265-1B27-46E8-89FE-9F5CD99316BB}">
      <dgm:prSet phldrT="[Text]"/>
      <dgm:spPr>
        <a:solidFill>
          <a:schemeClr val="accent2"/>
        </a:solidFill>
      </dgm:spPr>
      <dgm:t>
        <a:bodyPr/>
        <a:lstStyle/>
        <a:p>
          <a:r>
            <a:rPr lang="en-US" dirty="0"/>
            <a:t>Study design, execution, and analysis needed to become an independent investigator in target research area.  Includes research proposal development such as a LIP. </a:t>
          </a:r>
        </a:p>
      </dgm:t>
    </dgm:pt>
    <dgm:pt modelId="{7F4DF114-B619-4CD0-ABED-3E1A5AC13B24}" type="parTrans" cxnId="{4975EA29-6E2A-4078-8729-58212375ED9E}">
      <dgm:prSet/>
      <dgm:spPr/>
      <dgm:t>
        <a:bodyPr/>
        <a:lstStyle/>
        <a:p>
          <a:endParaRPr lang="en-US"/>
        </a:p>
      </dgm:t>
    </dgm:pt>
    <dgm:pt modelId="{6700C839-1ACC-41CD-9708-03560F1AE4A2}" type="sibTrans" cxnId="{4975EA29-6E2A-4078-8729-58212375ED9E}">
      <dgm:prSet/>
      <dgm:spPr/>
      <dgm:t>
        <a:bodyPr/>
        <a:lstStyle/>
        <a:p>
          <a:endParaRPr lang="en-US"/>
        </a:p>
      </dgm:t>
    </dgm:pt>
    <dgm:pt modelId="{124266AE-0B35-4677-A446-0E8BBE3F6143}">
      <dgm:prSet phldrT="[Text]"/>
      <dgm:spPr/>
      <dgm:t>
        <a:bodyPr/>
        <a:lstStyle/>
        <a:p>
          <a:r>
            <a:rPr lang="en-US" dirty="0"/>
            <a:t>Scientific communication (e.g., manuscripts, internal/external presentations, journal reviews).</a:t>
          </a:r>
        </a:p>
      </dgm:t>
    </dgm:pt>
    <dgm:pt modelId="{7C4EDB80-6FCC-4308-9AD6-AE3B941AD083}" type="parTrans" cxnId="{8604C9C8-B37E-4BD3-940A-529BA571C8B9}">
      <dgm:prSet/>
      <dgm:spPr/>
      <dgm:t>
        <a:bodyPr/>
        <a:lstStyle/>
        <a:p>
          <a:endParaRPr lang="en-US"/>
        </a:p>
      </dgm:t>
    </dgm:pt>
    <dgm:pt modelId="{52197E94-1486-4263-BB60-0A8D99D6A8EA}" type="sibTrans" cxnId="{8604C9C8-B37E-4BD3-940A-529BA571C8B9}">
      <dgm:prSet/>
      <dgm:spPr/>
      <dgm:t>
        <a:bodyPr/>
        <a:lstStyle/>
        <a:p>
          <a:endParaRPr lang="en-US"/>
        </a:p>
      </dgm:t>
    </dgm:pt>
    <dgm:pt modelId="{E43D387F-0C21-46CD-857C-F44D8C42E29E}">
      <dgm:prSet phldrT="[Text]"/>
      <dgm:spPr/>
      <dgm:t>
        <a:bodyPr/>
        <a:lstStyle/>
        <a:p>
          <a:r>
            <a:rPr lang="en-US" dirty="0"/>
            <a:t>LHS/Experiential learning.</a:t>
          </a:r>
        </a:p>
        <a:p>
          <a:r>
            <a:rPr lang="en-US" dirty="0"/>
            <a:t>Non-clinical fellows spend 20% of their time in healthcare system improvement activities</a:t>
          </a:r>
        </a:p>
      </dgm:t>
    </dgm:pt>
    <dgm:pt modelId="{A5FE686B-BD05-49E1-A0C3-D2A0BEFAE50B}" type="parTrans" cxnId="{02F4D001-5D36-409A-BC65-0E003B40B049}">
      <dgm:prSet/>
      <dgm:spPr/>
      <dgm:t>
        <a:bodyPr/>
        <a:lstStyle/>
        <a:p>
          <a:endParaRPr lang="en-US"/>
        </a:p>
      </dgm:t>
    </dgm:pt>
    <dgm:pt modelId="{7522A590-27E5-4C39-99A9-DBAE6FD45437}" type="sibTrans" cxnId="{02F4D001-5D36-409A-BC65-0E003B40B049}">
      <dgm:prSet/>
      <dgm:spPr/>
      <dgm:t>
        <a:bodyPr/>
        <a:lstStyle/>
        <a:p>
          <a:endParaRPr lang="en-US"/>
        </a:p>
      </dgm:t>
    </dgm:pt>
    <dgm:pt modelId="{F01F17E2-EC10-4FA8-912F-153F67094F54}" type="pres">
      <dgm:prSet presAssocID="{8DB58296-9B9B-413D-9AC5-248D2EED1DD6}" presName="diagram" presStyleCnt="0">
        <dgm:presLayoutVars>
          <dgm:dir/>
          <dgm:resizeHandles val="exact"/>
        </dgm:presLayoutVars>
      </dgm:prSet>
      <dgm:spPr/>
    </dgm:pt>
    <dgm:pt modelId="{F1AC6D63-9D28-4F81-AF66-650968CCF966}" type="pres">
      <dgm:prSet presAssocID="{34CEE419-C86C-4D8B-93DF-D559D01406E0}" presName="node" presStyleLbl="node1" presStyleIdx="0" presStyleCnt="5">
        <dgm:presLayoutVars>
          <dgm:bulletEnabled val="1"/>
        </dgm:presLayoutVars>
      </dgm:prSet>
      <dgm:spPr/>
    </dgm:pt>
    <dgm:pt modelId="{FEEF8B49-5A4D-42DE-A3E0-FBD9547BA2EE}" type="pres">
      <dgm:prSet presAssocID="{BB78CC8E-2AA1-49C0-9AEF-753CC23CE2C5}" presName="sibTrans" presStyleCnt="0"/>
      <dgm:spPr/>
    </dgm:pt>
    <dgm:pt modelId="{C7F5F53E-328F-44C5-ACCE-EBC6B4D38D16}" type="pres">
      <dgm:prSet presAssocID="{FF0C897D-0603-4F5D-B513-E28AD121EBA2}" presName="node" presStyleLbl="node1" presStyleIdx="1" presStyleCnt="5">
        <dgm:presLayoutVars>
          <dgm:bulletEnabled val="1"/>
        </dgm:presLayoutVars>
      </dgm:prSet>
      <dgm:spPr/>
    </dgm:pt>
    <dgm:pt modelId="{6B7FC9AC-D119-42F6-A5E7-94045363D7B5}" type="pres">
      <dgm:prSet presAssocID="{AF04BE15-CD3D-451A-8D42-501804C163BC}" presName="sibTrans" presStyleCnt="0"/>
      <dgm:spPr/>
    </dgm:pt>
    <dgm:pt modelId="{6F1DB070-3C0B-403C-9421-93E8027A1CF0}" type="pres">
      <dgm:prSet presAssocID="{09150265-1B27-46E8-89FE-9F5CD99316BB}" presName="node" presStyleLbl="node1" presStyleIdx="2" presStyleCnt="5">
        <dgm:presLayoutVars>
          <dgm:bulletEnabled val="1"/>
        </dgm:presLayoutVars>
      </dgm:prSet>
      <dgm:spPr/>
    </dgm:pt>
    <dgm:pt modelId="{8ECDE408-DCF7-4935-BDF5-57DA181EFFF3}" type="pres">
      <dgm:prSet presAssocID="{6700C839-1ACC-41CD-9708-03560F1AE4A2}" presName="sibTrans" presStyleCnt="0"/>
      <dgm:spPr/>
    </dgm:pt>
    <dgm:pt modelId="{290436B3-5400-44AD-B4C2-11A9133B59AD}" type="pres">
      <dgm:prSet presAssocID="{124266AE-0B35-4677-A446-0E8BBE3F6143}" presName="node" presStyleLbl="node1" presStyleIdx="3" presStyleCnt="5">
        <dgm:presLayoutVars>
          <dgm:bulletEnabled val="1"/>
        </dgm:presLayoutVars>
      </dgm:prSet>
      <dgm:spPr/>
    </dgm:pt>
    <dgm:pt modelId="{CC7D97E1-1749-4797-A294-30F24B3218AC}" type="pres">
      <dgm:prSet presAssocID="{52197E94-1486-4263-BB60-0A8D99D6A8EA}" presName="sibTrans" presStyleCnt="0"/>
      <dgm:spPr/>
    </dgm:pt>
    <dgm:pt modelId="{39BA2CCF-2953-4FCF-8F61-89F7A482C553}" type="pres">
      <dgm:prSet presAssocID="{E43D387F-0C21-46CD-857C-F44D8C42E29E}" presName="node" presStyleLbl="node1" presStyleIdx="4" presStyleCnt="5">
        <dgm:presLayoutVars>
          <dgm:bulletEnabled val="1"/>
        </dgm:presLayoutVars>
      </dgm:prSet>
      <dgm:spPr/>
    </dgm:pt>
  </dgm:ptLst>
  <dgm:cxnLst>
    <dgm:cxn modelId="{02F4D001-5D36-409A-BC65-0E003B40B049}" srcId="{8DB58296-9B9B-413D-9AC5-248D2EED1DD6}" destId="{E43D387F-0C21-46CD-857C-F44D8C42E29E}" srcOrd="4" destOrd="0" parTransId="{A5FE686B-BD05-49E1-A0C3-D2A0BEFAE50B}" sibTransId="{7522A590-27E5-4C39-99A9-DBAE6FD45437}"/>
    <dgm:cxn modelId="{62734113-8EB0-456F-936C-A388F74E433B}" srcId="{8DB58296-9B9B-413D-9AC5-248D2EED1DD6}" destId="{FF0C897D-0603-4F5D-B513-E28AD121EBA2}" srcOrd="1" destOrd="0" parTransId="{8799CE91-4BAE-4525-A3F5-08C8333E07C2}" sibTransId="{AF04BE15-CD3D-451A-8D42-501804C163BC}"/>
    <dgm:cxn modelId="{4975EA29-6E2A-4078-8729-58212375ED9E}" srcId="{8DB58296-9B9B-413D-9AC5-248D2EED1DD6}" destId="{09150265-1B27-46E8-89FE-9F5CD99316BB}" srcOrd="2" destOrd="0" parTransId="{7F4DF114-B619-4CD0-ABED-3E1A5AC13B24}" sibTransId="{6700C839-1ACC-41CD-9708-03560F1AE4A2}"/>
    <dgm:cxn modelId="{B59F9032-121A-4B59-BF95-D656B1D94BF1}" type="presOf" srcId="{09150265-1B27-46E8-89FE-9F5CD99316BB}" destId="{6F1DB070-3C0B-403C-9421-93E8027A1CF0}" srcOrd="0" destOrd="0" presId="urn:microsoft.com/office/officeart/2005/8/layout/default"/>
    <dgm:cxn modelId="{1D3A1A5D-F762-4582-9BDC-91C60221F497}" srcId="{8DB58296-9B9B-413D-9AC5-248D2EED1DD6}" destId="{34CEE419-C86C-4D8B-93DF-D559D01406E0}" srcOrd="0" destOrd="0" parTransId="{2A08F36C-2E40-4447-9388-ED977E6FB99D}" sibTransId="{BB78CC8E-2AA1-49C0-9AEF-753CC23CE2C5}"/>
    <dgm:cxn modelId="{94BD5A62-E70D-48FA-8390-DB6A2DE47D23}" type="presOf" srcId="{8DB58296-9B9B-413D-9AC5-248D2EED1DD6}" destId="{F01F17E2-EC10-4FA8-912F-153F67094F54}" srcOrd="0" destOrd="0" presId="urn:microsoft.com/office/officeart/2005/8/layout/default"/>
    <dgm:cxn modelId="{97055845-16B2-4875-8730-6B2F8FBE30B2}" type="presOf" srcId="{FF0C897D-0603-4F5D-B513-E28AD121EBA2}" destId="{C7F5F53E-328F-44C5-ACCE-EBC6B4D38D16}" srcOrd="0" destOrd="0" presId="urn:microsoft.com/office/officeart/2005/8/layout/default"/>
    <dgm:cxn modelId="{FEF01F78-E5D3-47B8-B06E-204D770D7185}" type="presOf" srcId="{E43D387F-0C21-46CD-857C-F44D8C42E29E}" destId="{39BA2CCF-2953-4FCF-8F61-89F7A482C553}" srcOrd="0" destOrd="0" presId="urn:microsoft.com/office/officeart/2005/8/layout/default"/>
    <dgm:cxn modelId="{D55D21A0-D74B-4ACD-91B8-E5D1054F97D2}" type="presOf" srcId="{34CEE419-C86C-4D8B-93DF-D559D01406E0}" destId="{F1AC6D63-9D28-4F81-AF66-650968CCF966}" srcOrd="0" destOrd="0" presId="urn:microsoft.com/office/officeart/2005/8/layout/default"/>
    <dgm:cxn modelId="{8604C9C8-B37E-4BD3-940A-529BA571C8B9}" srcId="{8DB58296-9B9B-413D-9AC5-248D2EED1DD6}" destId="{124266AE-0B35-4677-A446-0E8BBE3F6143}" srcOrd="3" destOrd="0" parTransId="{7C4EDB80-6FCC-4308-9AD6-AE3B941AD083}" sibTransId="{52197E94-1486-4263-BB60-0A8D99D6A8EA}"/>
    <dgm:cxn modelId="{5232D0DB-18D8-4682-AB16-2FE6F6D2E37D}" type="presOf" srcId="{124266AE-0B35-4677-A446-0E8BBE3F6143}" destId="{290436B3-5400-44AD-B4C2-11A9133B59AD}" srcOrd="0" destOrd="0" presId="urn:microsoft.com/office/officeart/2005/8/layout/default"/>
    <dgm:cxn modelId="{5F679CEA-18C0-4333-BC31-59788E44114D}" type="presParOf" srcId="{F01F17E2-EC10-4FA8-912F-153F67094F54}" destId="{F1AC6D63-9D28-4F81-AF66-650968CCF966}" srcOrd="0" destOrd="0" presId="urn:microsoft.com/office/officeart/2005/8/layout/default"/>
    <dgm:cxn modelId="{17300C12-9CC5-4680-AACF-A893EB7D95D5}" type="presParOf" srcId="{F01F17E2-EC10-4FA8-912F-153F67094F54}" destId="{FEEF8B49-5A4D-42DE-A3E0-FBD9547BA2EE}" srcOrd="1" destOrd="0" presId="urn:microsoft.com/office/officeart/2005/8/layout/default"/>
    <dgm:cxn modelId="{4F12B016-ACB1-46CC-A4CE-876D2ADBC90E}" type="presParOf" srcId="{F01F17E2-EC10-4FA8-912F-153F67094F54}" destId="{C7F5F53E-328F-44C5-ACCE-EBC6B4D38D16}" srcOrd="2" destOrd="0" presId="urn:microsoft.com/office/officeart/2005/8/layout/default"/>
    <dgm:cxn modelId="{FD3A2CCA-FCE0-449E-814E-A2912E6009A0}" type="presParOf" srcId="{F01F17E2-EC10-4FA8-912F-153F67094F54}" destId="{6B7FC9AC-D119-42F6-A5E7-94045363D7B5}" srcOrd="3" destOrd="0" presId="urn:microsoft.com/office/officeart/2005/8/layout/default"/>
    <dgm:cxn modelId="{1EF9C7F5-D30C-4DFB-90A2-BA42AE83A7E8}" type="presParOf" srcId="{F01F17E2-EC10-4FA8-912F-153F67094F54}" destId="{6F1DB070-3C0B-403C-9421-93E8027A1CF0}" srcOrd="4" destOrd="0" presId="urn:microsoft.com/office/officeart/2005/8/layout/default"/>
    <dgm:cxn modelId="{05D05A57-6A9D-40D7-81FA-589A3AD4B36C}" type="presParOf" srcId="{F01F17E2-EC10-4FA8-912F-153F67094F54}" destId="{8ECDE408-DCF7-4935-BDF5-57DA181EFFF3}" srcOrd="5" destOrd="0" presId="urn:microsoft.com/office/officeart/2005/8/layout/default"/>
    <dgm:cxn modelId="{3DDA2955-6BF2-4DD4-A3EA-E5B208DC0B3B}" type="presParOf" srcId="{F01F17E2-EC10-4FA8-912F-153F67094F54}" destId="{290436B3-5400-44AD-B4C2-11A9133B59AD}" srcOrd="6" destOrd="0" presId="urn:microsoft.com/office/officeart/2005/8/layout/default"/>
    <dgm:cxn modelId="{F234C825-04FA-4D09-8A6C-8E1EE3F93B90}" type="presParOf" srcId="{F01F17E2-EC10-4FA8-912F-153F67094F54}" destId="{CC7D97E1-1749-4797-A294-30F24B3218AC}" srcOrd="7" destOrd="0" presId="urn:microsoft.com/office/officeart/2005/8/layout/default"/>
    <dgm:cxn modelId="{2C62CDDF-9AD9-4DE2-9C3F-AE732DF87335}" type="presParOf" srcId="{F01F17E2-EC10-4FA8-912F-153F67094F54}" destId="{39BA2CCF-2953-4FCF-8F61-89F7A482C55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C6D63-9D28-4F81-AF66-650968CCF966}">
      <dsp:nvSpPr>
        <dsp:cNvPr id="0" name=""/>
        <dsp:cNvSpPr/>
      </dsp:nvSpPr>
      <dsp:spPr>
        <a:xfrm>
          <a:off x="0" y="197424"/>
          <a:ext cx="2978727" cy="178723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Foundational HSR (health services research) and LHS (Learning Health Systems) competencies; Knowledge in target research area</a:t>
          </a:r>
        </a:p>
      </dsp:txBody>
      <dsp:txXfrm>
        <a:off x="0" y="197424"/>
        <a:ext cx="2978727" cy="1787236"/>
      </dsp:txXfrm>
    </dsp:sp>
    <dsp:sp modelId="{C7F5F53E-328F-44C5-ACCE-EBC6B4D38D16}">
      <dsp:nvSpPr>
        <dsp:cNvPr id="0" name=""/>
        <dsp:cNvSpPr/>
      </dsp:nvSpPr>
      <dsp:spPr>
        <a:xfrm>
          <a:off x="3276599" y="197424"/>
          <a:ext cx="2978727" cy="17872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Knowledge of priorities of VA operations (e.g., systematic review, understanding IIR priority areas; webinars from operational partners)</a:t>
          </a:r>
        </a:p>
      </dsp:txBody>
      <dsp:txXfrm>
        <a:off x="3276599" y="197424"/>
        <a:ext cx="2978727" cy="1787236"/>
      </dsp:txXfrm>
    </dsp:sp>
    <dsp:sp modelId="{6F1DB070-3C0B-403C-9421-93E8027A1CF0}">
      <dsp:nvSpPr>
        <dsp:cNvPr id="0" name=""/>
        <dsp:cNvSpPr/>
      </dsp:nvSpPr>
      <dsp:spPr>
        <a:xfrm>
          <a:off x="6553199" y="197424"/>
          <a:ext cx="2978727" cy="178723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Study design, execution, and analysis needed to become an independent investigator in target research area.  Includes research proposal development such as a LIP. </a:t>
          </a:r>
        </a:p>
      </dsp:txBody>
      <dsp:txXfrm>
        <a:off x="6553199" y="197424"/>
        <a:ext cx="2978727" cy="1787236"/>
      </dsp:txXfrm>
    </dsp:sp>
    <dsp:sp modelId="{290436B3-5400-44AD-B4C2-11A9133B59AD}">
      <dsp:nvSpPr>
        <dsp:cNvPr id="0" name=""/>
        <dsp:cNvSpPr/>
      </dsp:nvSpPr>
      <dsp:spPr>
        <a:xfrm>
          <a:off x="1638299" y="2282533"/>
          <a:ext cx="2978727" cy="17872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Scientific communication (e.g., manuscripts, internal/external presentations, journal reviews).</a:t>
          </a:r>
        </a:p>
      </dsp:txBody>
      <dsp:txXfrm>
        <a:off x="1638299" y="2282533"/>
        <a:ext cx="2978727" cy="1787236"/>
      </dsp:txXfrm>
    </dsp:sp>
    <dsp:sp modelId="{39BA2CCF-2953-4FCF-8F61-89F7A482C553}">
      <dsp:nvSpPr>
        <dsp:cNvPr id="0" name=""/>
        <dsp:cNvSpPr/>
      </dsp:nvSpPr>
      <dsp:spPr>
        <a:xfrm>
          <a:off x="4914899" y="2282533"/>
          <a:ext cx="2978727" cy="178723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LHS/Experiential learning.</a:t>
          </a:r>
        </a:p>
        <a:p>
          <a:pPr marL="0" lvl="0" indent="0" algn="ctr" defTabSz="844550">
            <a:lnSpc>
              <a:spcPct val="90000"/>
            </a:lnSpc>
            <a:spcBef>
              <a:spcPct val="0"/>
            </a:spcBef>
            <a:spcAft>
              <a:spcPct val="35000"/>
            </a:spcAft>
            <a:buNone/>
          </a:pPr>
          <a:r>
            <a:rPr lang="en-US" sz="1900" kern="1200" dirty="0"/>
            <a:t>Non-clinical fellows spend 20% of their time in healthcare system improvement activities</a:t>
          </a:r>
        </a:p>
      </dsp:txBody>
      <dsp:txXfrm>
        <a:off x="4914899" y="2282533"/>
        <a:ext cx="2978727" cy="17872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9A49B-5530-4C47-80EB-3DFB9A3472E8}"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E8339-DFEE-44A3-82D3-FFB87B0FF23D}" type="slidenum">
              <a:rPr lang="en-US" smtClean="0"/>
              <a:t>‹#›</a:t>
            </a:fld>
            <a:endParaRPr lang="en-US"/>
          </a:p>
        </p:txBody>
      </p:sp>
    </p:spTree>
    <p:extLst>
      <p:ext uri="{BB962C8B-B14F-4D97-AF65-F5344CB8AC3E}">
        <p14:creationId xmlns:p14="http://schemas.microsoft.com/office/powerpoint/2010/main" val="9782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C5501-5A46-42AC-BFBE-2D1EBB51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2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D0FCE-D12A-4C8A-B0D4-CD5416D666D9}" type="slidenum">
              <a:rPr lang="en-US" smtClean="0"/>
              <a:t>3</a:t>
            </a:fld>
            <a:endParaRPr lang="en-US"/>
          </a:p>
        </p:txBody>
      </p:sp>
    </p:spTree>
    <p:extLst>
      <p:ext uri="{BB962C8B-B14F-4D97-AF65-F5344CB8AC3E}">
        <p14:creationId xmlns:p14="http://schemas.microsoft.com/office/powerpoint/2010/main" val="48850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D0FCE-D12A-4C8A-B0D4-CD5416D666D9}" type="slidenum">
              <a:rPr lang="en-US" smtClean="0"/>
              <a:t>5</a:t>
            </a:fld>
            <a:endParaRPr lang="en-US"/>
          </a:p>
        </p:txBody>
      </p:sp>
    </p:spTree>
    <p:extLst>
      <p:ext uri="{BB962C8B-B14F-4D97-AF65-F5344CB8AC3E}">
        <p14:creationId xmlns:p14="http://schemas.microsoft.com/office/powerpoint/2010/main" val="124182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D0FCE-D12A-4C8A-B0D4-CD5416D666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88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D0FCE-D12A-4C8A-B0D4-CD5416D666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799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414969984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2" name="Title 1"/>
          <p:cNvSpPr>
            <a:spLocks noGrp="1"/>
          </p:cNvSpPr>
          <p:nvPr>
            <p:ph type="title"/>
          </p:nvPr>
        </p:nvSpPr>
        <p:spPr>
          <a:xfrm>
            <a:off x="285751" y="166266"/>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a:p>
        </p:txBody>
      </p:sp>
      <p:sp>
        <p:nvSpPr>
          <p:cNvPr id="5" name="Footer Placeholder 4"/>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167140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2"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60A42548-3ED5-4801-AF86-FD82BCDDD947}" type="slidenum">
              <a:rPr lang="en-US"/>
              <a:pPr>
                <a:defRPr/>
              </a:pPr>
              <a:t>‹#›</a:t>
            </a:fld>
            <a:endParaRPr lang="en-US" dirty="0"/>
          </a:p>
        </p:txBody>
      </p:sp>
    </p:spTree>
    <p:extLst>
      <p:ext uri="{BB962C8B-B14F-4D97-AF65-F5344CB8AC3E}">
        <p14:creationId xmlns:p14="http://schemas.microsoft.com/office/powerpoint/2010/main" val="16528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4/26/2023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30648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4/26/2023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07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90586629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2" name="Title 1"/>
          <p:cNvSpPr>
            <a:spLocks noGrp="1"/>
          </p:cNvSpPr>
          <p:nvPr>
            <p:ph type="title"/>
          </p:nvPr>
        </p:nvSpPr>
        <p:spPr>
          <a:xfrm>
            <a:off x="285751" y="166266"/>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a:p>
        </p:txBody>
      </p:sp>
      <p:sp>
        <p:nvSpPr>
          <p:cNvPr id="5" name="Footer Placeholder 4"/>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341291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5999326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2" name="Title 1"/>
          <p:cNvSpPr>
            <a:spLocks noGrp="1"/>
          </p:cNvSpPr>
          <p:nvPr>
            <p:ph type="title"/>
          </p:nvPr>
        </p:nvSpPr>
        <p:spPr>
          <a:xfrm>
            <a:off x="285751" y="166266"/>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7007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5287010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649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8662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a:p>
        </p:txBody>
      </p:sp>
      <p:sp>
        <p:nvSpPr>
          <p:cNvPr id="5" name="Footer Placeholder 4"/>
          <p:cNvSpPr>
            <a:spLocks noGrp="1"/>
          </p:cNvSpPr>
          <p:nvPr>
            <p:ph type="ftr" sz="quarter" idx="11"/>
          </p:nvPr>
        </p:nvSpPr>
        <p:spPr/>
        <p:txBody>
          <a:bodyPr/>
          <a:lstStyle/>
          <a:p>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59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2"/>
            </p:custDataLst>
            <p:extLst>
              <p:ext uri="{D42A27DB-BD31-4B8C-83A1-F6EECF244321}">
                <p14:modId xmlns:p14="http://schemas.microsoft.com/office/powerpoint/2010/main" val="99469750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5"/>
                      <a:stretch>
                        <a:fillRect/>
                      </a:stretch>
                    </p:blipFill>
                    <p:spPr>
                      <a:xfrm>
                        <a:off x="1589"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3"/>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03202" y="6191250"/>
            <a:ext cx="236855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743951" y="6184206"/>
            <a:ext cx="2940051" cy="641708"/>
          </a:xfrm>
          <a:prstGeom prst="rect">
            <a:avLst/>
          </a:prstGeom>
        </p:spPr>
      </p:pic>
      <p:sp>
        <p:nvSpPr>
          <p:cNvPr id="2" name="Title Placeholder 1"/>
          <p:cNvSpPr>
            <a:spLocks noGrp="1"/>
          </p:cNvSpPr>
          <p:nvPr>
            <p:ph type="title"/>
          </p:nvPr>
        </p:nvSpPr>
        <p:spPr>
          <a:xfrm>
            <a:off x="390525" y="97246"/>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646868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67BDCD6D-FF91-479F-8077-668E80AD9D39}"/>
              </a:ext>
            </a:extLst>
          </p:cNvPr>
          <p:cNvSpPr txBox="1">
            <a:spLocks/>
          </p:cNvSpPr>
          <p:nvPr/>
        </p:nvSpPr>
        <p:spPr>
          <a:xfrm>
            <a:off x="445792" y="1805149"/>
            <a:ext cx="11147461"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Calibri"/>
              </a:rPr>
              <a:t>Center for Care Delivery and Outcomes Research </a:t>
            </a:r>
            <a:br>
              <a:rPr kumimoji="0" lang="en-US" sz="3600" b="1" i="0" u="none" strike="noStrike" kern="1200" cap="none" spc="0" normalizeH="0" baseline="0" noProof="0" dirty="0">
                <a:ln>
                  <a:noFill/>
                </a:ln>
                <a:solidFill>
                  <a:prstClr val="white"/>
                </a:solidFill>
                <a:effectLst/>
                <a:uLnTx/>
                <a:uFillTx/>
                <a:latin typeface="Calibri"/>
                <a:ea typeface="+mj-ea"/>
                <a:cs typeface="Calibri"/>
              </a:rPr>
            </a:br>
            <a:r>
              <a:rPr kumimoji="0" lang="en-US" sz="3600" b="1" i="0" u="none" strike="noStrike" kern="1200" cap="none" spc="0" normalizeH="0" baseline="0" noProof="0" dirty="0">
                <a:ln>
                  <a:noFill/>
                </a:ln>
                <a:solidFill>
                  <a:prstClr val="white"/>
                </a:solidFill>
                <a:effectLst/>
                <a:uLnTx/>
                <a:uFillTx/>
                <a:latin typeface="Calibri"/>
                <a:ea typeface="+mj-ea"/>
                <a:cs typeface="Calibri"/>
              </a:rPr>
              <a:t>(CI</a:t>
            </a: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Center for Care Delivery and Outcomes Research </a:t>
            </a:r>
            <a:b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Health Services Research (HSR) Fellowship </a:t>
            </a:r>
            <a:br>
              <a:rPr kumimoji="0" lang="en-US" sz="4000" b="1" i="0" u="none" strike="noStrike" kern="1200" cap="none" spc="0" normalizeH="0" baseline="0" noProof="0" dirty="0">
                <a:ln>
                  <a:noFill/>
                </a:ln>
                <a:solidFill>
                  <a:prstClr val="white"/>
                </a:solidFill>
                <a:effectLst/>
                <a:uLnTx/>
                <a:uFillTx/>
                <a:latin typeface="Calibri" panose="020F0502020204030204"/>
                <a:ea typeface="+mj-ea"/>
                <a:cs typeface="Calibri"/>
              </a:rPr>
            </a:b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Calibri"/>
              </a:rPr>
              <a:t>Expert &amp; Stakeholder Forum</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2" name="Slide Number Placeholder 2">
            <a:extLst>
              <a:ext uri="{FF2B5EF4-FFF2-40B4-BE49-F238E27FC236}">
                <a16:creationId xmlns:a16="http://schemas.microsoft.com/office/drawing/2014/main" id="{26686506-8D5F-D3B0-A7D3-12DEDD7A9128}"/>
              </a:ext>
            </a:extLst>
          </p:cNvPr>
          <p:cNvSpPr txBox="1">
            <a:spLocks/>
          </p:cNvSpPr>
          <p:nvPr/>
        </p:nvSpPr>
        <p:spPr>
          <a:xfrm>
            <a:off x="9448800" y="649287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4DB586-9962-47E5-A4CC-420A365FCA5F}"/>
              </a:ext>
            </a:extLst>
          </p:cNvPr>
          <p:cNvPicPr>
            <a:picLocks noChangeAspect="1"/>
          </p:cNvPicPr>
          <p:nvPr/>
        </p:nvPicPr>
        <p:blipFill>
          <a:blip r:embed="rId3"/>
          <a:stretch>
            <a:fillRect/>
          </a:stretch>
        </p:blipFill>
        <p:spPr>
          <a:xfrm>
            <a:off x="345979" y="979418"/>
            <a:ext cx="2891813" cy="913204"/>
          </a:xfrm>
          <a:prstGeom prst="rect">
            <a:avLst/>
          </a:prstGeom>
        </p:spPr>
      </p:pic>
      <p:pic>
        <p:nvPicPr>
          <p:cNvPr id="10" name="Picture 2" descr="Image result for u of mn logo">
            <a:extLst>
              <a:ext uri="{FF2B5EF4-FFF2-40B4-BE49-F238E27FC236}">
                <a16:creationId xmlns:a16="http://schemas.microsoft.com/office/drawing/2014/main" id="{31C6A0EF-A2F9-46CB-B1DD-34258F18C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7545" y="979418"/>
            <a:ext cx="1545708" cy="9132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811A482-C6BD-E004-268B-2857D640B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119" y="3373876"/>
            <a:ext cx="3857761" cy="2571841"/>
          </a:xfrm>
          <a:prstGeom prst="rect">
            <a:avLst/>
          </a:prstGeom>
        </p:spPr>
      </p:pic>
    </p:spTree>
    <p:extLst>
      <p:ext uri="{BB962C8B-B14F-4D97-AF65-F5344CB8AC3E}">
        <p14:creationId xmlns:p14="http://schemas.microsoft.com/office/powerpoint/2010/main" val="158925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CE80-4C20-446E-BA11-C24D73F0A114}"/>
              </a:ext>
            </a:extLst>
          </p:cNvPr>
          <p:cNvSpPr>
            <a:spLocks noGrp="1"/>
          </p:cNvSpPr>
          <p:nvPr>
            <p:ph type="title"/>
          </p:nvPr>
        </p:nvSpPr>
        <p:spPr/>
        <p:txBody>
          <a:bodyPr/>
          <a:lstStyle/>
          <a:p>
            <a:r>
              <a:rPr lang="en-US" dirty="0"/>
              <a:t>IAB Members</a:t>
            </a:r>
          </a:p>
        </p:txBody>
      </p:sp>
      <p:sp>
        <p:nvSpPr>
          <p:cNvPr id="4" name="Slide Number Placeholder 3">
            <a:extLst>
              <a:ext uri="{FF2B5EF4-FFF2-40B4-BE49-F238E27FC236}">
                <a16:creationId xmlns:a16="http://schemas.microsoft.com/office/drawing/2014/main" id="{65095CA7-1DDE-4542-862E-4A9C021F07C0}"/>
              </a:ext>
            </a:extLst>
          </p:cNvPr>
          <p:cNvSpPr>
            <a:spLocks noGrp="1"/>
          </p:cNvSpPr>
          <p:nvPr>
            <p:ph type="sldNum" sz="quarter" idx="10"/>
          </p:nvPr>
        </p:nvSpPr>
        <p:spPr/>
        <p:txBody>
          <a:bodyPr/>
          <a:lstStyle/>
          <a:p>
            <a:pPr>
              <a:defRPr/>
            </a:pPr>
            <a:fld id="{222C5756-4734-4ECD-A65D-7171B8F71FC7}" type="slidenum">
              <a:rPr lang="en-US" smtClean="0"/>
              <a:pPr>
                <a:defRPr/>
              </a:pPr>
              <a:t>10</a:t>
            </a:fld>
            <a:endParaRPr lang="en-US" dirty="0"/>
          </a:p>
        </p:txBody>
      </p:sp>
      <p:sp>
        <p:nvSpPr>
          <p:cNvPr id="5" name="Content Placeholder 2">
            <a:extLst>
              <a:ext uri="{FF2B5EF4-FFF2-40B4-BE49-F238E27FC236}">
                <a16:creationId xmlns:a16="http://schemas.microsoft.com/office/drawing/2014/main" id="{21A0F67E-0EC8-4E02-8034-16ACD485D0D9}"/>
              </a:ext>
            </a:extLst>
          </p:cNvPr>
          <p:cNvSpPr>
            <a:spLocks noGrp="1"/>
          </p:cNvSpPr>
          <p:nvPr>
            <p:ph idx="1"/>
          </p:nvPr>
        </p:nvSpPr>
        <p:spPr>
          <a:xfrm>
            <a:off x="391486" y="1238877"/>
            <a:ext cx="10972800" cy="4191000"/>
          </a:xfrm>
        </p:spPr>
        <p:txBody>
          <a:bodyPr/>
          <a:lstStyle/>
          <a:p>
            <a:r>
              <a:rPr lang="en-US" sz="2000" b="1" dirty="0"/>
              <a:t>Areef Ishani, MD, </a:t>
            </a:r>
            <a:r>
              <a:rPr lang="en-US" sz="2000" dirty="0"/>
              <a:t>Medical Director for the VISN 23 Specialty Care ICC and Director, MVHAHCS Primary Care and Specialty Care ICC</a:t>
            </a:r>
          </a:p>
          <a:p>
            <a:r>
              <a:rPr lang="en-US" sz="2000" b="1" dirty="0"/>
              <a:t>Kristin Nichol, MD, MPH, MBA, </a:t>
            </a:r>
            <a:r>
              <a:rPr lang="en-US" sz="2000" dirty="0"/>
              <a:t>Deputy Chief of Staff, MVHAHCS</a:t>
            </a:r>
          </a:p>
          <a:p>
            <a:r>
              <a:rPr lang="en-US" sz="2000" b="1" dirty="0"/>
              <a:t>Timothy Beebe, PhD, </a:t>
            </a:r>
            <a:r>
              <a:rPr lang="en-US" sz="2000" dirty="0"/>
              <a:t>Director of MN-LHS, Deputy Director UMN Center for Learning Health Systems Sciences (CLHSS)</a:t>
            </a:r>
          </a:p>
          <a:p>
            <a:r>
              <a:rPr lang="en-US" sz="2000" b="1" dirty="0"/>
              <a:t>R. Adams Dudley, MD, MBA</a:t>
            </a:r>
            <a:r>
              <a:rPr lang="en-US" sz="2000" dirty="0"/>
              <a:t>, CCDOR Investigator; Professor of Medicine, Informatics, and Public Health</a:t>
            </a:r>
          </a:p>
          <a:p>
            <a:r>
              <a:rPr lang="en-US" sz="2000" b="1" dirty="0"/>
              <a:t>Hildi Hagedorn, PhD</a:t>
            </a:r>
            <a:r>
              <a:rPr lang="en-US" sz="2000" dirty="0"/>
              <a:t>, CCDOR Investigator, 2020 VA HSR&amp;D Health System Impact Award and an internationally recognized leader in implementation science</a:t>
            </a:r>
          </a:p>
          <a:p>
            <a:r>
              <a:rPr lang="en-US" sz="2000" b="1" dirty="0"/>
              <a:t>Shahnaz Sultan MD, </a:t>
            </a:r>
            <a:r>
              <a:rPr lang="en-US" sz="2000" b="1" dirty="0" err="1"/>
              <a:t>MHSc</a:t>
            </a:r>
            <a:r>
              <a:rPr lang="en-US" sz="2000" dirty="0"/>
              <a:t>, UMN Department of Medicine’s Vice Chair for Diversity, Equity, and Inclusion </a:t>
            </a:r>
          </a:p>
          <a:p>
            <a:r>
              <a:rPr lang="en-US" sz="2000" b="1" dirty="0"/>
              <a:t>Genevieve Melton-Meaux, MD, PhD</a:t>
            </a:r>
            <a:r>
              <a:rPr lang="en-US" sz="2000" dirty="0"/>
              <a:t>, Director of the UMN CLHSS</a:t>
            </a:r>
          </a:p>
        </p:txBody>
      </p:sp>
    </p:spTree>
    <p:extLst>
      <p:ext uri="{BB962C8B-B14F-4D97-AF65-F5344CB8AC3E}">
        <p14:creationId xmlns:p14="http://schemas.microsoft.com/office/powerpoint/2010/main" val="117858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9B-424B-4F23-9C5E-957F34814F31}"/>
              </a:ext>
            </a:extLst>
          </p:cNvPr>
          <p:cNvSpPr>
            <a:spLocks noGrp="1"/>
          </p:cNvSpPr>
          <p:nvPr>
            <p:ph type="title"/>
          </p:nvPr>
        </p:nvSpPr>
        <p:spPr>
          <a:xfrm>
            <a:off x="211859" y="136523"/>
            <a:ext cx="13005377" cy="618385"/>
          </a:xfrm>
        </p:spPr>
        <p:txBody>
          <a:bodyPr/>
          <a:lstStyle/>
          <a:p>
            <a:r>
              <a:rPr lang="en-US" dirty="0"/>
              <a:t>Embedded Research &amp; Communities of Practice Opportunities</a:t>
            </a:r>
          </a:p>
        </p:txBody>
      </p:sp>
      <p:sp>
        <p:nvSpPr>
          <p:cNvPr id="3" name="Content Placeholder 2">
            <a:extLst>
              <a:ext uri="{FF2B5EF4-FFF2-40B4-BE49-F238E27FC236}">
                <a16:creationId xmlns:a16="http://schemas.microsoft.com/office/drawing/2014/main" id="{73BFB8CE-27CE-4BE8-848E-64BBD99686C5}"/>
              </a:ext>
            </a:extLst>
          </p:cNvPr>
          <p:cNvSpPr>
            <a:spLocks noGrp="1"/>
          </p:cNvSpPr>
          <p:nvPr>
            <p:ph idx="1"/>
          </p:nvPr>
        </p:nvSpPr>
        <p:spPr>
          <a:xfrm>
            <a:off x="366319" y="1212862"/>
            <a:ext cx="10972800" cy="4432275"/>
          </a:xfrm>
        </p:spPr>
        <p:txBody>
          <a:bodyPr/>
          <a:lstStyle/>
          <a:p>
            <a:r>
              <a:rPr lang="en-US" sz="2000" dirty="0"/>
              <a:t>Facility and ICC leadership will help identify high priority QI and LHS projects and will connect fellows with Operations Mentors and leaders in the Quality, Safety, and Value (QSV) office</a:t>
            </a:r>
          </a:p>
          <a:p>
            <a:r>
              <a:rPr lang="en-US" sz="2000" dirty="0"/>
              <a:t>Affiliation with other VA training programs:</a:t>
            </a:r>
          </a:p>
          <a:p>
            <a:pPr lvl="1"/>
            <a:r>
              <a:rPr lang="en-US" sz="2000" b="1" dirty="0"/>
              <a:t>VA Quality Scholars </a:t>
            </a:r>
            <a:r>
              <a:rPr lang="en-US" sz="2000" dirty="0"/>
              <a:t>(VAQS)</a:t>
            </a:r>
          </a:p>
          <a:p>
            <a:pPr lvl="2"/>
            <a:r>
              <a:rPr lang="en-US" sz="1800" dirty="0"/>
              <a:t>VAQS has close relationships with the QSV Office, facility executive leadership, and ICC Chiefs</a:t>
            </a:r>
          </a:p>
          <a:p>
            <a:pPr lvl="1"/>
            <a:r>
              <a:rPr lang="en-US" sz="2000" b="1" dirty="0"/>
              <a:t>Geriatric Research, Education, and Clinical Center </a:t>
            </a:r>
            <a:r>
              <a:rPr lang="en-US" sz="2000" dirty="0"/>
              <a:t>(GRECC)</a:t>
            </a:r>
          </a:p>
          <a:p>
            <a:pPr lvl="1"/>
            <a:r>
              <a:rPr lang="en-US" sz="2000" b="1" dirty="0"/>
              <a:t>Clinical Informatics Fellowship </a:t>
            </a:r>
            <a:r>
              <a:rPr lang="en-US" sz="2000" dirty="0"/>
              <a:t>(CIF; Joint MVAHCS and Hennepin Healthcare fellowship) </a:t>
            </a:r>
          </a:p>
          <a:p>
            <a:pPr lvl="2"/>
            <a:r>
              <a:rPr lang="en-US" sz="1800" dirty="0"/>
              <a:t>HSR Fellows may co-manage a project embedded in VA operations with CIF</a:t>
            </a:r>
            <a:endParaRPr lang="en-US" sz="2000" dirty="0"/>
          </a:p>
          <a:p>
            <a:r>
              <a:rPr lang="en-US" sz="2000" dirty="0"/>
              <a:t>Affiliation with non-VA communities of practice:</a:t>
            </a:r>
          </a:p>
          <a:p>
            <a:pPr lvl="1"/>
            <a:r>
              <a:rPr lang="en-US" sz="2000" b="1" dirty="0"/>
              <a:t>UMN NIH Clinical and Translational Science Institute </a:t>
            </a:r>
            <a:r>
              <a:rPr lang="en-US" sz="2000" dirty="0"/>
              <a:t>(CTSI)</a:t>
            </a:r>
          </a:p>
          <a:p>
            <a:pPr lvl="1"/>
            <a:r>
              <a:rPr lang="en-US" sz="2000" b="1" dirty="0"/>
              <a:t>Minnesota Learning Health System Mentored Career Development Program </a:t>
            </a:r>
            <a:r>
              <a:rPr lang="en-US" sz="2000" dirty="0"/>
              <a:t>(MN-LHS)</a:t>
            </a:r>
          </a:p>
          <a:p>
            <a:pPr lvl="1"/>
            <a:r>
              <a:rPr lang="en-US" sz="2000" b="1" dirty="0"/>
              <a:t>The UMN Center for Learning Health Systems Sciences </a:t>
            </a:r>
            <a:r>
              <a:rPr lang="en-US" sz="2000" dirty="0"/>
              <a:t>(CLHSS)</a:t>
            </a:r>
          </a:p>
          <a:p>
            <a:r>
              <a:rPr lang="en-US" sz="2000" dirty="0"/>
              <a:t>Participate in the Minnesota Electronic Health Record Consortium (MN-EHRC)</a:t>
            </a:r>
          </a:p>
        </p:txBody>
      </p:sp>
      <p:sp>
        <p:nvSpPr>
          <p:cNvPr id="4" name="Slide Number Placeholder 3">
            <a:extLst>
              <a:ext uri="{FF2B5EF4-FFF2-40B4-BE49-F238E27FC236}">
                <a16:creationId xmlns:a16="http://schemas.microsoft.com/office/drawing/2014/main" id="{34F49A26-4C40-40E3-AD67-B3F4F7879125}"/>
              </a:ext>
            </a:extLst>
          </p:cNvPr>
          <p:cNvSpPr>
            <a:spLocks noGrp="1"/>
          </p:cNvSpPr>
          <p:nvPr>
            <p:ph type="sldNum" sz="quarter" idx="10"/>
          </p:nvPr>
        </p:nvSpPr>
        <p:spPr/>
        <p:txBody>
          <a:bodyPr/>
          <a:lstStyle/>
          <a:p>
            <a:pPr>
              <a:defRPr/>
            </a:pPr>
            <a:fld id="{222C5756-4734-4ECD-A65D-7171B8F71FC7}" type="slidenum">
              <a:rPr lang="en-US" smtClean="0"/>
              <a:pPr>
                <a:defRPr/>
              </a:pPr>
              <a:t>11</a:t>
            </a:fld>
            <a:endParaRPr lang="en-US" dirty="0"/>
          </a:p>
        </p:txBody>
      </p:sp>
    </p:spTree>
    <p:extLst>
      <p:ext uri="{BB962C8B-B14F-4D97-AF65-F5344CB8AC3E}">
        <p14:creationId xmlns:p14="http://schemas.microsoft.com/office/powerpoint/2010/main" val="186625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49CF-10EB-FD69-863B-66DF176B615D}"/>
              </a:ext>
            </a:extLst>
          </p:cNvPr>
          <p:cNvSpPr>
            <a:spLocks noGrp="1"/>
          </p:cNvSpPr>
          <p:nvPr>
            <p:ph type="title"/>
          </p:nvPr>
        </p:nvSpPr>
        <p:spPr/>
        <p:txBody>
          <a:bodyPr/>
          <a:lstStyle/>
          <a:p>
            <a:r>
              <a:rPr lang="en-US" dirty="0"/>
              <a:t>Fellowship Leadership Structure</a:t>
            </a:r>
          </a:p>
        </p:txBody>
      </p:sp>
      <p:sp>
        <p:nvSpPr>
          <p:cNvPr id="4" name="TextBox 3">
            <a:extLst>
              <a:ext uri="{FF2B5EF4-FFF2-40B4-BE49-F238E27FC236}">
                <a16:creationId xmlns:a16="http://schemas.microsoft.com/office/drawing/2014/main" id="{0325ED32-BB47-BBEB-AD09-ECC542519B2E}"/>
              </a:ext>
            </a:extLst>
          </p:cNvPr>
          <p:cNvSpPr txBox="1"/>
          <p:nvPr/>
        </p:nvSpPr>
        <p:spPr>
          <a:xfrm>
            <a:off x="1928084" y="1046715"/>
            <a:ext cx="3094182" cy="707886"/>
          </a:xfrm>
          <a:prstGeom prst="rect">
            <a:avLst/>
          </a:prstGeom>
          <a:noFill/>
        </p:spPr>
        <p:txBody>
          <a:bodyPr wrap="square" rtlCol="0">
            <a:spAutoFit/>
          </a:bodyPr>
          <a:lstStyle/>
          <a:p>
            <a:r>
              <a:rPr lang="en-US" sz="2000" i="1" dirty="0"/>
              <a:t>Director </a:t>
            </a:r>
          </a:p>
          <a:p>
            <a:r>
              <a:rPr lang="en-US" sz="2000" dirty="0"/>
              <a:t>Diana Burgess, PhD</a:t>
            </a:r>
          </a:p>
        </p:txBody>
      </p:sp>
      <p:sp>
        <p:nvSpPr>
          <p:cNvPr id="5" name="TextBox 4">
            <a:extLst>
              <a:ext uri="{FF2B5EF4-FFF2-40B4-BE49-F238E27FC236}">
                <a16:creationId xmlns:a16="http://schemas.microsoft.com/office/drawing/2014/main" id="{76C2365C-2E06-9584-8B35-98D0F7510293}"/>
              </a:ext>
            </a:extLst>
          </p:cNvPr>
          <p:cNvSpPr txBox="1"/>
          <p:nvPr/>
        </p:nvSpPr>
        <p:spPr>
          <a:xfrm>
            <a:off x="7469904" y="999745"/>
            <a:ext cx="4068618" cy="707886"/>
          </a:xfrm>
          <a:prstGeom prst="rect">
            <a:avLst/>
          </a:prstGeom>
          <a:noFill/>
        </p:spPr>
        <p:txBody>
          <a:bodyPr wrap="square" rtlCol="0">
            <a:spAutoFit/>
          </a:bodyPr>
          <a:lstStyle/>
          <a:p>
            <a:r>
              <a:rPr lang="en-US" sz="2000" i="1" dirty="0"/>
              <a:t>Co-Director </a:t>
            </a:r>
          </a:p>
          <a:p>
            <a:r>
              <a:rPr lang="en-US" sz="2000" dirty="0"/>
              <a:t>Elisheva Danan, MD, MPH</a:t>
            </a:r>
          </a:p>
        </p:txBody>
      </p:sp>
      <p:sp>
        <p:nvSpPr>
          <p:cNvPr id="6" name="TextBox 5">
            <a:extLst>
              <a:ext uri="{FF2B5EF4-FFF2-40B4-BE49-F238E27FC236}">
                <a16:creationId xmlns:a16="http://schemas.microsoft.com/office/drawing/2014/main" id="{B3F7BFBD-7465-DED1-CD67-B5876AA4DF7B}"/>
              </a:ext>
            </a:extLst>
          </p:cNvPr>
          <p:cNvSpPr txBox="1"/>
          <p:nvPr/>
        </p:nvSpPr>
        <p:spPr>
          <a:xfrm>
            <a:off x="1928083" y="2628386"/>
            <a:ext cx="4068618" cy="707886"/>
          </a:xfrm>
          <a:prstGeom prst="rect">
            <a:avLst/>
          </a:prstGeom>
          <a:noFill/>
        </p:spPr>
        <p:txBody>
          <a:bodyPr wrap="square" rtlCol="0">
            <a:spAutoFit/>
          </a:bodyPr>
          <a:lstStyle/>
          <a:p>
            <a:r>
              <a:rPr lang="en-US" sz="2000" i="1" dirty="0"/>
              <a:t>Associate Director </a:t>
            </a:r>
          </a:p>
          <a:p>
            <a:r>
              <a:rPr lang="en-US" sz="2000" dirty="0"/>
              <a:t>Michele Spoont, PhD</a:t>
            </a:r>
          </a:p>
        </p:txBody>
      </p:sp>
      <p:sp>
        <p:nvSpPr>
          <p:cNvPr id="7" name="TextBox 6">
            <a:extLst>
              <a:ext uri="{FF2B5EF4-FFF2-40B4-BE49-F238E27FC236}">
                <a16:creationId xmlns:a16="http://schemas.microsoft.com/office/drawing/2014/main" id="{9DFCD52E-33DD-1C37-4B99-8D60AF21C810}"/>
              </a:ext>
            </a:extLst>
          </p:cNvPr>
          <p:cNvSpPr txBox="1"/>
          <p:nvPr/>
        </p:nvSpPr>
        <p:spPr>
          <a:xfrm>
            <a:off x="7469904" y="2648829"/>
            <a:ext cx="4068618" cy="707886"/>
          </a:xfrm>
          <a:prstGeom prst="rect">
            <a:avLst/>
          </a:prstGeom>
          <a:noFill/>
        </p:spPr>
        <p:txBody>
          <a:bodyPr wrap="square" rtlCol="0">
            <a:spAutoFit/>
          </a:bodyPr>
          <a:lstStyle/>
          <a:p>
            <a:r>
              <a:rPr lang="en-US" sz="2000" i="1" dirty="0"/>
              <a:t>Associate Director of Curriculum</a:t>
            </a:r>
          </a:p>
          <a:p>
            <a:r>
              <a:rPr lang="en-US" sz="2000" dirty="0"/>
              <a:t>Nathan Shippee, PhD</a:t>
            </a:r>
          </a:p>
        </p:txBody>
      </p:sp>
      <p:sp>
        <p:nvSpPr>
          <p:cNvPr id="8" name="TextBox 7">
            <a:extLst>
              <a:ext uri="{FF2B5EF4-FFF2-40B4-BE49-F238E27FC236}">
                <a16:creationId xmlns:a16="http://schemas.microsoft.com/office/drawing/2014/main" id="{7DECCCC0-E2DC-5E77-6F0D-CCC68DEDB547}"/>
              </a:ext>
            </a:extLst>
          </p:cNvPr>
          <p:cNvSpPr txBox="1"/>
          <p:nvPr/>
        </p:nvSpPr>
        <p:spPr>
          <a:xfrm>
            <a:off x="1888832" y="4461012"/>
            <a:ext cx="4576617" cy="707886"/>
          </a:xfrm>
          <a:prstGeom prst="rect">
            <a:avLst/>
          </a:prstGeom>
          <a:noFill/>
        </p:spPr>
        <p:txBody>
          <a:bodyPr wrap="square" rtlCol="0">
            <a:spAutoFit/>
          </a:bodyPr>
          <a:lstStyle/>
          <a:p>
            <a:r>
              <a:rPr lang="en-US" sz="2000" i="1" dirty="0"/>
              <a:t>Fellowship Coordinator </a:t>
            </a:r>
          </a:p>
          <a:p>
            <a:r>
              <a:rPr lang="en-US" sz="2000" dirty="0"/>
              <a:t>Brittany Majeski, BA</a:t>
            </a:r>
          </a:p>
        </p:txBody>
      </p:sp>
      <p:pic>
        <p:nvPicPr>
          <p:cNvPr id="9" name="Picture 3">
            <a:extLst>
              <a:ext uri="{FF2B5EF4-FFF2-40B4-BE49-F238E27FC236}">
                <a16:creationId xmlns:a16="http://schemas.microsoft.com/office/drawing/2014/main" id="{1A08176C-ED45-72EF-5315-D3196EFDE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09" y="943635"/>
            <a:ext cx="121602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0BA00"/>
                  </a:outerShdw>
                </a:effectLst>
              </a14:hiddenEffects>
            </a:ext>
          </a:extLst>
        </p:spPr>
      </p:pic>
      <p:pic>
        <p:nvPicPr>
          <p:cNvPr id="7170" name="Picture 2">
            <a:extLst>
              <a:ext uri="{FF2B5EF4-FFF2-40B4-BE49-F238E27FC236}">
                <a16:creationId xmlns:a16="http://schemas.microsoft.com/office/drawing/2014/main" id="{7A89394C-C693-6AED-4206-59292A3D4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575" y="999745"/>
            <a:ext cx="1190625" cy="150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0BA00"/>
                  </a:outerShdw>
                </a:effectLst>
              </a14:hiddenEffects>
            </a:ext>
          </a:extLst>
        </p:spPr>
      </p:pic>
      <p:pic>
        <p:nvPicPr>
          <p:cNvPr id="7171" name="Picture 3">
            <a:extLst>
              <a:ext uri="{FF2B5EF4-FFF2-40B4-BE49-F238E27FC236}">
                <a16:creationId xmlns:a16="http://schemas.microsoft.com/office/drawing/2014/main" id="{49CF8880-E9F3-E32C-1A70-6C32B6F0A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02" y="2648829"/>
            <a:ext cx="1249363" cy="160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0BA00"/>
                  </a:outerShdw>
                </a:effectLst>
              </a14:hiddenEffects>
            </a:ext>
          </a:extLst>
        </p:spPr>
      </p:pic>
      <p:pic>
        <p:nvPicPr>
          <p:cNvPr id="7172" name="Picture 4">
            <a:extLst>
              <a:ext uri="{FF2B5EF4-FFF2-40B4-BE49-F238E27FC236}">
                <a16:creationId xmlns:a16="http://schemas.microsoft.com/office/drawing/2014/main" id="{A5CCEA7E-4E76-4377-7CF4-DBA3AEC034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121" y="2714495"/>
            <a:ext cx="1228725" cy="152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0BA00"/>
                  </a:outerShdw>
                </a:effectLst>
              </a14:hiddenEffects>
            </a:ext>
          </a:extLst>
        </p:spPr>
      </p:pic>
      <p:pic>
        <p:nvPicPr>
          <p:cNvPr id="13" name="Picture 12">
            <a:extLst>
              <a:ext uri="{FF2B5EF4-FFF2-40B4-BE49-F238E27FC236}">
                <a16:creationId xmlns:a16="http://schemas.microsoft.com/office/drawing/2014/main" id="{597398A2-89BF-3610-0F9A-BD9007462369}"/>
              </a:ext>
            </a:extLst>
          </p:cNvPr>
          <p:cNvPicPr>
            <a:picLocks noChangeAspect="1"/>
          </p:cNvPicPr>
          <p:nvPr/>
        </p:nvPicPr>
        <p:blipFill>
          <a:blip r:embed="rId6"/>
          <a:stretch>
            <a:fillRect/>
          </a:stretch>
        </p:blipFill>
        <p:spPr>
          <a:xfrm>
            <a:off x="600551" y="4461012"/>
            <a:ext cx="1236614" cy="1558585"/>
          </a:xfrm>
          <a:prstGeom prst="rect">
            <a:avLst/>
          </a:prstGeom>
        </p:spPr>
      </p:pic>
    </p:spTree>
    <p:extLst>
      <p:ext uri="{BB962C8B-B14F-4D97-AF65-F5344CB8AC3E}">
        <p14:creationId xmlns:p14="http://schemas.microsoft.com/office/powerpoint/2010/main" val="19273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21D47-8F74-451B-B2BD-85E8CB56E6A3}"/>
              </a:ext>
            </a:extLst>
          </p:cNvPr>
          <p:cNvSpPr>
            <a:spLocks noGrp="1"/>
          </p:cNvSpPr>
          <p:nvPr>
            <p:ph idx="1"/>
          </p:nvPr>
        </p:nvSpPr>
        <p:spPr>
          <a:xfrm>
            <a:off x="204133" y="1113530"/>
            <a:ext cx="11655972" cy="4190513"/>
          </a:xfrm>
        </p:spPr>
        <p:txBody>
          <a:bodyPr/>
          <a:lstStyle/>
          <a:p>
            <a:pPr marL="57150" indent="0">
              <a:buNone/>
            </a:pPr>
            <a:r>
              <a:rPr lang="en-US" sz="2400" b="1" dirty="0"/>
              <a:t>Our HSRD Fellowship was successfully refunded through a competitive recompete in FY21</a:t>
            </a:r>
          </a:p>
          <a:p>
            <a:r>
              <a:rPr lang="en-US" sz="2200" dirty="0"/>
              <a:t>Two-year postdoctoral fellowship for physicians, associated health or nursing professionals, and those with a PhD or equivalent in health services research, public health, social sciences, or statistics.</a:t>
            </a:r>
          </a:p>
          <a:p>
            <a:pPr marL="0" indent="0">
              <a:buNone/>
            </a:pPr>
            <a:endParaRPr lang="en-US" sz="1000" dirty="0"/>
          </a:p>
          <a:p>
            <a:r>
              <a:rPr lang="en-US" sz="2200" dirty="0"/>
              <a:t>Fellows spend 80% of their time in research and education and 20% in clinical care (or health care system improvement activities for non-clinicians) at the Minneapolis VA Health Care System.</a:t>
            </a:r>
          </a:p>
          <a:p>
            <a:pPr marL="0" indent="0">
              <a:buNone/>
            </a:pPr>
            <a:endParaRPr lang="en-US" sz="1000" dirty="0"/>
          </a:p>
          <a:p>
            <a:r>
              <a:rPr lang="en-US" sz="2200" dirty="0"/>
              <a:t>All fellows are paired with a Primary Research Mentor, selected from a talented cadre of CCDOR investigators, and an Operations Mentor. Operations Mentors are clinical or operational leaders who will help fellows address high priority research questions, navigate systems barriers to change, and ultimately conduct more impactful research.</a:t>
            </a:r>
          </a:p>
        </p:txBody>
      </p:sp>
      <p:sp>
        <p:nvSpPr>
          <p:cNvPr id="4" name="Slide Number Placeholder 3">
            <a:extLst>
              <a:ext uri="{FF2B5EF4-FFF2-40B4-BE49-F238E27FC236}">
                <a16:creationId xmlns:a16="http://schemas.microsoft.com/office/drawing/2014/main" id="{F583A5D5-9D00-4C05-A8C3-BA3073921093}"/>
              </a:ext>
            </a:extLst>
          </p:cNvPr>
          <p:cNvSpPr>
            <a:spLocks noGrp="1"/>
          </p:cNvSpPr>
          <p:nvPr>
            <p:ph type="sldNum" sz="quarter" idx="10"/>
          </p:nvPr>
        </p:nvSpPr>
        <p:spPr/>
        <p:txBody>
          <a:bodyPr/>
          <a:lstStyle/>
          <a:p>
            <a:pPr>
              <a:defRPr/>
            </a:pPr>
            <a:fld id="{222C5756-4734-4ECD-A65D-7171B8F71FC7}" type="slidenum">
              <a:rPr lang="en-US" smtClean="0"/>
              <a:pPr>
                <a:defRPr/>
              </a:pPr>
              <a:t>3</a:t>
            </a:fld>
            <a:endParaRPr lang="en-US" dirty="0"/>
          </a:p>
        </p:txBody>
      </p:sp>
      <p:sp>
        <p:nvSpPr>
          <p:cNvPr id="6" name="Rectangle 2">
            <a:extLst>
              <a:ext uri="{FF2B5EF4-FFF2-40B4-BE49-F238E27FC236}">
                <a16:creationId xmlns:a16="http://schemas.microsoft.com/office/drawing/2014/main" id="{1D6E4B9E-7F1F-414A-9FFB-1051E65489CE}"/>
              </a:ext>
            </a:extLst>
          </p:cNvPr>
          <p:cNvSpPr>
            <a:spLocks noGrp="1" noChangeArrowheads="1"/>
          </p:cNvSpPr>
          <p:nvPr>
            <p:ph type="title"/>
          </p:nvPr>
        </p:nvSpPr>
        <p:spPr>
          <a:xfrm>
            <a:off x="-2043545" y="-98513"/>
            <a:ext cx="10515600" cy="1212043"/>
          </a:xfrm>
        </p:spPr>
        <p:txBody>
          <a:bodyPr anchor="ctr">
            <a:normAutofit/>
          </a:bodyPr>
          <a:lstStyle/>
          <a:p>
            <a:pPr algn="ctr"/>
            <a:r>
              <a:rPr lang="en-US" b="1" dirty="0"/>
              <a:t>CCDOR-HSR Fellowship Program</a:t>
            </a:r>
            <a:endParaRPr lang="en-US" sz="3200" b="1" dirty="0"/>
          </a:p>
        </p:txBody>
      </p:sp>
    </p:spTree>
    <p:extLst>
      <p:ext uri="{BB962C8B-B14F-4D97-AF65-F5344CB8AC3E}">
        <p14:creationId xmlns:p14="http://schemas.microsoft.com/office/powerpoint/2010/main" val="210791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B574-BFA7-3DC9-4557-06D90D50A4E9}"/>
              </a:ext>
            </a:extLst>
          </p:cNvPr>
          <p:cNvSpPr>
            <a:spLocks noGrp="1"/>
          </p:cNvSpPr>
          <p:nvPr>
            <p:ph type="title"/>
          </p:nvPr>
        </p:nvSpPr>
        <p:spPr>
          <a:xfrm>
            <a:off x="276515" y="152886"/>
            <a:ext cx="10515600" cy="618385"/>
          </a:xfrm>
        </p:spPr>
        <p:txBody>
          <a:bodyPr/>
          <a:lstStyle/>
          <a:p>
            <a:r>
              <a:rPr lang="en-US" dirty="0"/>
              <a:t>Mentoring</a:t>
            </a:r>
          </a:p>
        </p:txBody>
      </p:sp>
      <p:sp>
        <p:nvSpPr>
          <p:cNvPr id="3" name="Content Placeholder 2">
            <a:extLst>
              <a:ext uri="{FF2B5EF4-FFF2-40B4-BE49-F238E27FC236}">
                <a16:creationId xmlns:a16="http://schemas.microsoft.com/office/drawing/2014/main" id="{B2369E7A-E310-16E8-0BFF-2980F7F079F8}"/>
              </a:ext>
            </a:extLst>
          </p:cNvPr>
          <p:cNvSpPr>
            <a:spLocks noGrp="1"/>
          </p:cNvSpPr>
          <p:nvPr>
            <p:ph idx="1"/>
          </p:nvPr>
        </p:nvSpPr>
        <p:spPr>
          <a:xfrm>
            <a:off x="142875" y="955998"/>
            <a:ext cx="11906249" cy="4351338"/>
          </a:xfrm>
        </p:spPr>
        <p:txBody>
          <a:bodyPr/>
          <a:lstStyle/>
          <a:p>
            <a:pPr marL="0" indent="0" algn="ctr">
              <a:buNone/>
            </a:pPr>
            <a:r>
              <a:rPr lang="en-US" sz="2400" dirty="0"/>
              <a:t>Fellows complete an annual training plan and progress review with their mentors to discuss and refine fellowship goals in the following content areas.</a:t>
            </a:r>
          </a:p>
        </p:txBody>
      </p:sp>
      <p:graphicFrame>
        <p:nvGraphicFramePr>
          <p:cNvPr id="7" name="Diagram 6">
            <a:extLst>
              <a:ext uri="{FF2B5EF4-FFF2-40B4-BE49-F238E27FC236}">
                <a16:creationId xmlns:a16="http://schemas.microsoft.com/office/drawing/2014/main" id="{65FE64AA-6278-8288-D125-8ECF142314B3}"/>
              </a:ext>
            </a:extLst>
          </p:cNvPr>
          <p:cNvGraphicFramePr/>
          <p:nvPr>
            <p:extLst>
              <p:ext uri="{D42A27DB-BD31-4B8C-83A1-F6EECF244321}">
                <p14:modId xmlns:p14="http://schemas.microsoft.com/office/powerpoint/2010/main" val="940972523"/>
              </p:ext>
            </p:extLst>
          </p:nvPr>
        </p:nvGraphicFramePr>
        <p:xfrm>
          <a:off x="1330035" y="1819534"/>
          <a:ext cx="9531927" cy="4267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86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4061-1714-4030-BF6E-D5B0D923C40B}"/>
              </a:ext>
            </a:extLst>
          </p:cNvPr>
          <p:cNvSpPr>
            <a:spLocks noGrp="1"/>
          </p:cNvSpPr>
          <p:nvPr>
            <p:ph type="title"/>
          </p:nvPr>
        </p:nvSpPr>
        <p:spPr/>
        <p:txBody>
          <a:bodyPr anchor="ctr"/>
          <a:lstStyle/>
          <a:p>
            <a:r>
              <a:rPr lang="en-US" dirty="0"/>
              <a:t>Expanded focus on Learning Health Systems </a:t>
            </a:r>
          </a:p>
        </p:txBody>
      </p:sp>
      <p:sp>
        <p:nvSpPr>
          <p:cNvPr id="3" name="Content Placeholder 2">
            <a:extLst>
              <a:ext uri="{FF2B5EF4-FFF2-40B4-BE49-F238E27FC236}">
                <a16:creationId xmlns:a16="http://schemas.microsoft.com/office/drawing/2014/main" id="{946BD5C4-CACC-447A-86D0-E1D5D1822EA1}"/>
              </a:ext>
            </a:extLst>
          </p:cNvPr>
          <p:cNvSpPr>
            <a:spLocks noGrp="1"/>
          </p:cNvSpPr>
          <p:nvPr>
            <p:ph idx="1"/>
          </p:nvPr>
        </p:nvSpPr>
        <p:spPr>
          <a:xfrm>
            <a:off x="285751" y="1218871"/>
            <a:ext cx="11140966" cy="4420258"/>
          </a:xfrm>
        </p:spPr>
        <p:txBody>
          <a:bodyPr/>
          <a:lstStyle/>
          <a:p>
            <a:r>
              <a:rPr lang="en-US" sz="2000" dirty="0"/>
              <a:t>MVAHCS &amp; VISN 23 leaders will facilitate </a:t>
            </a:r>
            <a:r>
              <a:rPr lang="en-US" sz="2000" b="1" dirty="0"/>
              <a:t>opportunities for engagement in high priority LHS &amp; QI research</a:t>
            </a:r>
          </a:p>
          <a:p>
            <a:pPr lvl="1"/>
            <a:r>
              <a:rPr lang="en-US" sz="1800" u="sng" dirty="0"/>
              <a:t>Internal Advisory Board </a:t>
            </a:r>
          </a:p>
          <a:p>
            <a:r>
              <a:rPr lang="en-US" sz="2000" b="1" dirty="0"/>
              <a:t>P</a:t>
            </a:r>
            <a:r>
              <a:rPr lang="en-US" sz="2000" b="1" dirty="0">
                <a:ea typeface="MS PGothic" pitchFamily="34" charset="-128"/>
              </a:rPr>
              <a:t>artnerships with QI &amp; LHS training programs </a:t>
            </a:r>
          </a:p>
          <a:p>
            <a:pPr lvl="1"/>
            <a:r>
              <a:rPr lang="en-US" sz="1800" dirty="0">
                <a:ea typeface="MS PGothic" pitchFamily="34" charset="-128"/>
              </a:rPr>
              <a:t>VA Quality Scholars (VAQS)</a:t>
            </a:r>
          </a:p>
          <a:p>
            <a:pPr lvl="1"/>
            <a:r>
              <a:rPr lang="en-US" sz="1800" dirty="0">
                <a:ea typeface="MS PGothic" pitchFamily="34" charset="-128"/>
              </a:rPr>
              <a:t>Minnesota Learning Health Systems Career Development Program (MN-LHS) </a:t>
            </a:r>
          </a:p>
          <a:p>
            <a:pPr lvl="2"/>
            <a:r>
              <a:rPr lang="en-US" sz="1600" dirty="0">
                <a:ea typeface="MS PGothic" pitchFamily="34" charset="-128"/>
              </a:rPr>
              <a:t>Associate Director for Curriculum, Dr. Nathan Shippee; Director of Curriculum &amp; Methods for MN-LHS </a:t>
            </a:r>
          </a:p>
          <a:p>
            <a:r>
              <a:rPr lang="en-US" sz="2000" b="1" dirty="0">
                <a:ea typeface="MS PGothic" pitchFamily="34" charset="-128"/>
              </a:rPr>
              <a:t>Innovative curriculum</a:t>
            </a:r>
            <a:r>
              <a:rPr lang="en-US" sz="2000" b="1" dirty="0"/>
              <a:t> </a:t>
            </a:r>
            <a:r>
              <a:rPr lang="en-US" sz="2000" dirty="0"/>
              <a:t>emphasizing</a:t>
            </a:r>
            <a:r>
              <a:rPr lang="en-US" sz="2000" b="1" dirty="0"/>
              <a:t> </a:t>
            </a:r>
            <a:r>
              <a:rPr lang="en-US" sz="2000" dirty="0"/>
              <a:t>experiential mentored learning, embedded research &amp; participation in communities of practice  </a:t>
            </a:r>
          </a:p>
          <a:p>
            <a:pPr lvl="1"/>
            <a:r>
              <a:rPr lang="en-US" sz="1800" u="sng" dirty="0">
                <a:ea typeface="MS PGothic" pitchFamily="34" charset="-128"/>
              </a:rPr>
              <a:t>Operations Mentor</a:t>
            </a:r>
            <a:r>
              <a:rPr lang="en-US" sz="1800" dirty="0">
                <a:ea typeface="MS PGothic" pitchFamily="34" charset="-128"/>
              </a:rPr>
              <a:t> (clinical or operational leader) </a:t>
            </a:r>
            <a:r>
              <a:rPr lang="en-US" sz="1800" u="sng" dirty="0">
                <a:ea typeface="MS PGothic" pitchFamily="34" charset="-128"/>
              </a:rPr>
              <a:t>  </a:t>
            </a:r>
          </a:p>
          <a:p>
            <a:pPr lvl="1"/>
            <a:r>
              <a:rPr lang="en-US" sz="1800" dirty="0"/>
              <a:t>New learning opportunities through MN-LHS &amp; UMN Center for Learning Health Systems Sciences</a:t>
            </a:r>
          </a:p>
          <a:p>
            <a:pPr lvl="2"/>
            <a:r>
              <a:rPr lang="en-US" sz="1600" b="1" dirty="0"/>
              <a:t>MN-LHS Design Shop; Applied Topics in Learning Health Systems Research </a:t>
            </a:r>
          </a:p>
          <a:p>
            <a:pPr lvl="1"/>
            <a:r>
              <a:rPr lang="en-US" sz="1800" u="sng" dirty="0">
                <a:ea typeface="MS PGothic" pitchFamily="34" charset="-128"/>
              </a:rPr>
              <a:t>Individualized Development Plan</a:t>
            </a:r>
            <a:r>
              <a:rPr lang="en-US" b="1" dirty="0"/>
              <a:t>, </a:t>
            </a:r>
            <a:r>
              <a:rPr lang="en-US" dirty="0"/>
              <a:t>guided by the </a:t>
            </a:r>
            <a:r>
              <a:rPr lang="en-US" b="1" dirty="0"/>
              <a:t>Learning Health Systems Competency Appraisal Inventory (LHS-CAI)</a:t>
            </a:r>
          </a:p>
          <a:p>
            <a:pPr lvl="1"/>
            <a:endParaRPr lang="en-US" sz="1600" dirty="0"/>
          </a:p>
          <a:p>
            <a:pPr lvl="1"/>
            <a:endParaRPr lang="en-US" sz="1800" dirty="0"/>
          </a:p>
          <a:p>
            <a:pPr lvl="2"/>
            <a:endParaRPr lang="en-US" sz="1800" dirty="0"/>
          </a:p>
          <a:p>
            <a:endParaRPr lang="en-US" dirty="0"/>
          </a:p>
        </p:txBody>
      </p:sp>
      <p:sp>
        <p:nvSpPr>
          <p:cNvPr id="4" name="Slide Number Placeholder 3">
            <a:extLst>
              <a:ext uri="{FF2B5EF4-FFF2-40B4-BE49-F238E27FC236}">
                <a16:creationId xmlns:a16="http://schemas.microsoft.com/office/drawing/2014/main" id="{63174804-22A1-4930-BCB6-DF784040955F}"/>
              </a:ext>
            </a:extLst>
          </p:cNvPr>
          <p:cNvSpPr>
            <a:spLocks noGrp="1"/>
          </p:cNvSpPr>
          <p:nvPr>
            <p:ph type="sldNum" sz="quarter" idx="10"/>
          </p:nvPr>
        </p:nvSpPr>
        <p:spPr/>
        <p:txBody>
          <a:bodyPr/>
          <a:lstStyle/>
          <a:p>
            <a:pPr>
              <a:defRPr/>
            </a:pPr>
            <a:fld id="{222C5756-4734-4ECD-A65D-7171B8F71FC7}" type="slidenum">
              <a:rPr lang="en-US" smtClean="0"/>
              <a:pPr>
                <a:defRPr/>
              </a:pPr>
              <a:t>5</a:t>
            </a:fld>
            <a:endParaRPr lang="en-US" dirty="0"/>
          </a:p>
        </p:txBody>
      </p:sp>
      <p:pic>
        <p:nvPicPr>
          <p:cNvPr id="1028" name="Picture 4" descr="New Arrivals - Week of September 9th - Covingtons">
            <a:extLst>
              <a:ext uri="{FF2B5EF4-FFF2-40B4-BE49-F238E27FC236}">
                <a16:creationId xmlns:a16="http://schemas.microsoft.com/office/drawing/2014/main" id="{04C7B565-9F5B-49FB-955E-10BB885E2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320" y="1476947"/>
            <a:ext cx="697986" cy="632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ew Arrivals - Week of September 9th - Covingtons">
            <a:extLst>
              <a:ext uri="{FF2B5EF4-FFF2-40B4-BE49-F238E27FC236}">
                <a16:creationId xmlns:a16="http://schemas.microsoft.com/office/drawing/2014/main" id="{66C28E0B-5EFE-4161-970F-6DA58FBCE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798" y="2439955"/>
            <a:ext cx="697986" cy="632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ew Arrivals - Week of September 9th - Covingtons">
            <a:extLst>
              <a:ext uri="{FF2B5EF4-FFF2-40B4-BE49-F238E27FC236}">
                <a16:creationId xmlns:a16="http://schemas.microsoft.com/office/drawing/2014/main" id="{34B75F53-1398-4511-B99D-3D0648B1A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918" y="3786172"/>
            <a:ext cx="697986" cy="632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ew Arrivals - Week of September 9th - Covingtons">
            <a:extLst>
              <a:ext uri="{FF2B5EF4-FFF2-40B4-BE49-F238E27FC236}">
                <a16:creationId xmlns:a16="http://schemas.microsoft.com/office/drawing/2014/main" id="{0AD872C6-2DC8-465E-B012-39B2C28C2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2262" y="2844551"/>
            <a:ext cx="697986" cy="632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ew Arrivals - Week of September 9th - Covingtons">
            <a:extLst>
              <a:ext uri="{FF2B5EF4-FFF2-40B4-BE49-F238E27FC236}">
                <a16:creationId xmlns:a16="http://schemas.microsoft.com/office/drawing/2014/main" id="{FCDDD798-0E10-4FC8-A2BE-E6DBF8FF4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449" y="4102632"/>
            <a:ext cx="697986" cy="632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ew Arrivals - Week of September 9th - Covingtons">
            <a:extLst>
              <a:ext uri="{FF2B5EF4-FFF2-40B4-BE49-F238E27FC236}">
                <a16:creationId xmlns:a16="http://schemas.microsoft.com/office/drawing/2014/main" id="{0FA98492-C67F-44C5-B303-23504C4EB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8000" y="4807057"/>
            <a:ext cx="697986" cy="63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3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5D05F4-A9CC-4FC2-80E4-5C8EB9FE47F8}"/>
              </a:ext>
            </a:extLst>
          </p:cNvPr>
          <p:cNvSpPr/>
          <p:nvPr/>
        </p:nvSpPr>
        <p:spPr>
          <a:xfrm>
            <a:off x="640080" y="5550745"/>
            <a:ext cx="2846070" cy="3651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8" name="Rectangle 7">
            <a:extLst>
              <a:ext uri="{FF2B5EF4-FFF2-40B4-BE49-F238E27FC236}">
                <a16:creationId xmlns:a16="http://schemas.microsoft.com/office/drawing/2014/main" id="{AC8199E0-625E-42F3-9285-40952AA62F27}"/>
              </a:ext>
            </a:extLst>
          </p:cNvPr>
          <p:cNvSpPr/>
          <p:nvPr/>
        </p:nvSpPr>
        <p:spPr>
          <a:xfrm>
            <a:off x="479502" y="1686718"/>
            <a:ext cx="5430644" cy="4241852"/>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9" name="Rectangle 8">
            <a:extLst>
              <a:ext uri="{FF2B5EF4-FFF2-40B4-BE49-F238E27FC236}">
                <a16:creationId xmlns:a16="http://schemas.microsoft.com/office/drawing/2014/main" id="{8D93BF7D-F2E2-46A3-9AF8-F599BAE6EE9F}"/>
              </a:ext>
            </a:extLst>
          </p:cNvPr>
          <p:cNvSpPr/>
          <p:nvPr/>
        </p:nvSpPr>
        <p:spPr>
          <a:xfrm>
            <a:off x="6017942" y="1686718"/>
            <a:ext cx="5430644" cy="4241852"/>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4" name="Slide Number Placeholder 3">
            <a:extLst>
              <a:ext uri="{FF2B5EF4-FFF2-40B4-BE49-F238E27FC236}">
                <a16:creationId xmlns:a16="http://schemas.microsoft.com/office/drawing/2014/main" id="{F583A5D5-9D00-4C05-A8C3-BA3073921093}"/>
              </a:ext>
            </a:extLst>
          </p:cNvPr>
          <p:cNvSpPr>
            <a:spLocks noGrp="1"/>
          </p:cNvSpPr>
          <p:nvPr>
            <p:ph type="sldNum" sz="quarter" idx="10"/>
          </p:nvPr>
        </p:nvSpPr>
        <p:spPr/>
        <p:txBody>
          <a:bodyPr/>
          <a:lstStyle/>
          <a:p>
            <a:pPr algn="r">
              <a:defRPr/>
            </a:pPr>
            <a:fld id="{222C5756-4734-4ECD-A65D-7171B8F71FC7}" type="slidenum">
              <a:rPr lang="en-US" sz="1000">
                <a:solidFill>
                  <a:srgbClr val="898989"/>
                </a:solidFill>
                <a:latin typeface="Georgia" pitchFamily="18" charset="0"/>
                <a:ea typeface="ＭＳ Ｐゴシック" pitchFamily="34" charset="-128"/>
              </a:rPr>
              <a:pPr algn="r">
                <a:defRPr/>
              </a:pPr>
              <a:t>6</a:t>
            </a:fld>
            <a:endParaRPr lang="en-US" sz="1000" dirty="0">
              <a:solidFill>
                <a:srgbClr val="898989"/>
              </a:solidFill>
              <a:latin typeface="Georgia" pitchFamily="18" charset="0"/>
              <a:ea typeface="ＭＳ Ｐゴシック" pitchFamily="34" charset="-128"/>
            </a:endParaRPr>
          </a:p>
        </p:txBody>
      </p:sp>
      <p:sp>
        <p:nvSpPr>
          <p:cNvPr id="6" name="Rectangle 2">
            <a:extLst>
              <a:ext uri="{FF2B5EF4-FFF2-40B4-BE49-F238E27FC236}">
                <a16:creationId xmlns:a16="http://schemas.microsoft.com/office/drawing/2014/main" id="{1D6E4B9E-7F1F-414A-9FFB-1051E65489CE}"/>
              </a:ext>
            </a:extLst>
          </p:cNvPr>
          <p:cNvSpPr>
            <a:spLocks noGrp="1" noChangeArrowheads="1"/>
          </p:cNvSpPr>
          <p:nvPr>
            <p:ph type="title"/>
          </p:nvPr>
        </p:nvSpPr>
        <p:spPr>
          <a:xfrm>
            <a:off x="-1782336" y="-612786"/>
            <a:ext cx="10515600" cy="1212043"/>
          </a:xfrm>
        </p:spPr>
        <p:txBody>
          <a:bodyPr>
            <a:normAutofit fontScale="90000"/>
          </a:bodyPr>
          <a:lstStyle/>
          <a:p>
            <a:pPr algn="ctr"/>
            <a:br>
              <a:rPr lang="en-US" sz="4000" dirty="0"/>
            </a:br>
            <a:br>
              <a:rPr lang="en-US" sz="4000" dirty="0"/>
            </a:br>
            <a:r>
              <a:rPr lang="en-US" sz="4000" dirty="0"/>
              <a:t>HSR Fellowship Program Curriculum</a:t>
            </a:r>
          </a:p>
        </p:txBody>
      </p:sp>
      <p:sp>
        <p:nvSpPr>
          <p:cNvPr id="3" name="Content Placeholder 2">
            <a:extLst>
              <a:ext uri="{FF2B5EF4-FFF2-40B4-BE49-F238E27FC236}">
                <a16:creationId xmlns:a16="http://schemas.microsoft.com/office/drawing/2014/main" id="{E6821D47-8F74-451B-B2BD-85E8CB56E6A3}"/>
              </a:ext>
            </a:extLst>
          </p:cNvPr>
          <p:cNvSpPr>
            <a:spLocks noGrp="1"/>
          </p:cNvSpPr>
          <p:nvPr>
            <p:ph idx="1"/>
          </p:nvPr>
        </p:nvSpPr>
        <p:spPr>
          <a:xfrm>
            <a:off x="552267" y="1803544"/>
            <a:ext cx="10515600" cy="4552806"/>
          </a:xfrm>
        </p:spPr>
        <p:txBody>
          <a:bodyPr numCol="2"/>
          <a:lstStyle/>
          <a:p>
            <a:pPr marL="0" indent="0">
              <a:buNone/>
              <a:defRPr/>
            </a:pPr>
            <a:r>
              <a:rPr lang="en-US" sz="1400" b="1" dirty="0">
                <a:solidFill>
                  <a:prstClr val="black"/>
                </a:solidFill>
                <a:latin typeface="Calibri" panose="020F0502020204030204"/>
              </a:rPr>
              <a:t>		</a:t>
            </a:r>
            <a:r>
              <a:rPr lang="en-US" sz="1600" b="1" dirty="0">
                <a:solidFill>
                  <a:prstClr val="black"/>
                </a:solidFill>
                <a:latin typeface="Calibri" panose="020F0502020204030204"/>
              </a:rPr>
              <a:t>Required Curriculum</a:t>
            </a:r>
          </a:p>
          <a:p>
            <a:pPr lvl="1">
              <a:defRPr/>
            </a:pPr>
            <a:r>
              <a:rPr lang="en-US" sz="1400" dirty="0">
                <a:solidFill>
                  <a:prstClr val="black"/>
                </a:solidFill>
                <a:latin typeface="Calibri" panose="020F0502020204030204"/>
              </a:rPr>
              <a:t>Fellow Implementation Science Journal Club (started October 2022)</a:t>
            </a:r>
          </a:p>
          <a:p>
            <a:pPr lvl="1">
              <a:defRPr/>
            </a:pPr>
            <a:r>
              <a:rPr lang="en-US" sz="1400" dirty="0">
                <a:solidFill>
                  <a:prstClr val="black"/>
                </a:solidFill>
                <a:latin typeface="Calibri" panose="020F0502020204030204"/>
              </a:rPr>
              <a:t>Early-Stage Investigator (ESI) Brown Bags</a:t>
            </a:r>
          </a:p>
          <a:p>
            <a:pPr lvl="1">
              <a:defRPr/>
            </a:pPr>
            <a:r>
              <a:rPr lang="en-US" sz="1400" dirty="0">
                <a:solidFill>
                  <a:prstClr val="black"/>
                </a:solidFill>
                <a:latin typeface="Calibri" panose="020F0502020204030204"/>
              </a:rPr>
              <a:t>Health Services Research Innovations Incubator (HSRI</a:t>
            </a:r>
            <a:r>
              <a:rPr lang="en-US" sz="1400" baseline="30000" dirty="0">
                <a:solidFill>
                  <a:prstClr val="black"/>
                </a:solidFill>
                <a:latin typeface="Calibri" panose="020F0502020204030204"/>
              </a:rPr>
              <a:t>2</a:t>
            </a:r>
            <a:r>
              <a:rPr lang="en-US" sz="1400" dirty="0">
                <a:solidFill>
                  <a:prstClr val="black"/>
                </a:solidFill>
                <a:latin typeface="Calibri" panose="020F0502020204030204"/>
              </a:rPr>
              <a:t>) seminars</a:t>
            </a:r>
          </a:p>
          <a:p>
            <a:pPr lvl="1">
              <a:defRPr/>
            </a:pPr>
            <a:r>
              <a:rPr lang="en-US" sz="1400" dirty="0">
                <a:solidFill>
                  <a:prstClr val="black"/>
                </a:solidFill>
                <a:latin typeface="Calibri" panose="020F0502020204030204"/>
              </a:rPr>
              <a:t>Minnesota Learning Health System Mentored Career Development Program (MN-LHS) Design Shop Seminars </a:t>
            </a:r>
          </a:p>
          <a:p>
            <a:pPr lvl="1">
              <a:defRPr/>
            </a:pPr>
            <a:r>
              <a:rPr lang="en-US" sz="1400" dirty="0">
                <a:solidFill>
                  <a:prstClr val="black"/>
                </a:solidFill>
                <a:latin typeface="Calibri" panose="020F0502020204030204"/>
              </a:rPr>
              <a:t>CCDOR Research Seminars, All Staff Meetings, &amp; Core PI meetings</a:t>
            </a:r>
          </a:p>
          <a:p>
            <a:pPr lvl="1">
              <a:defRPr/>
            </a:pPr>
            <a:r>
              <a:rPr lang="en-US" sz="1400" dirty="0">
                <a:solidFill>
                  <a:prstClr val="black"/>
                </a:solidFill>
                <a:latin typeface="Calibri" panose="020F0502020204030204"/>
              </a:rPr>
              <a:t>Individual meetings with leads of Evidence Synthesis Program, Veteran Engagement Core, &amp; Fellowship Program Leadership</a:t>
            </a:r>
          </a:p>
          <a:p>
            <a:pPr lvl="1">
              <a:defRPr/>
            </a:pPr>
            <a:r>
              <a:rPr lang="en-US" sz="1400" dirty="0">
                <a:solidFill>
                  <a:prstClr val="black"/>
                </a:solidFill>
                <a:latin typeface="Calibri" panose="020F0502020204030204"/>
              </a:rPr>
              <a:t>Requirements to present at least one HSRI</a:t>
            </a:r>
            <a:r>
              <a:rPr lang="en-US" sz="1400" baseline="30000" dirty="0">
                <a:solidFill>
                  <a:prstClr val="black"/>
                </a:solidFill>
                <a:latin typeface="Calibri" panose="020F0502020204030204"/>
              </a:rPr>
              <a:t>2 </a:t>
            </a:r>
            <a:r>
              <a:rPr lang="en-US" sz="1400" dirty="0">
                <a:solidFill>
                  <a:prstClr val="black"/>
                </a:solidFill>
                <a:latin typeface="Calibri" panose="020F0502020204030204"/>
              </a:rPr>
              <a:t>seminar and one Medicine Research Conference/Journal Club </a:t>
            </a:r>
          </a:p>
          <a:p>
            <a:pPr lvl="1">
              <a:defRPr/>
            </a:pPr>
            <a:r>
              <a:rPr lang="en-US" sz="1400" dirty="0">
                <a:solidFill>
                  <a:prstClr val="black"/>
                </a:solidFill>
                <a:latin typeface="Calibri" panose="020F0502020204030204"/>
              </a:rPr>
              <a:t>Requirement to conduct or observe a Veteran Engagement Panel</a:t>
            </a:r>
          </a:p>
          <a:p>
            <a:pPr marL="0" indent="0">
              <a:buNone/>
              <a:defRPr/>
            </a:pPr>
            <a:endParaRPr lang="en-US" sz="1400" b="1" dirty="0">
              <a:solidFill>
                <a:prstClr val="black"/>
              </a:solidFill>
              <a:latin typeface="Calibri" panose="020F0502020204030204"/>
            </a:endParaRPr>
          </a:p>
          <a:p>
            <a:pPr marL="0" indent="0">
              <a:buNone/>
              <a:defRPr/>
            </a:pPr>
            <a:r>
              <a:rPr lang="en-US" sz="1400" b="1" dirty="0">
                <a:solidFill>
                  <a:prstClr val="black"/>
                </a:solidFill>
                <a:latin typeface="Calibri" panose="020F0502020204030204"/>
              </a:rPr>
              <a:t>	</a:t>
            </a:r>
            <a:r>
              <a:rPr lang="en-US" sz="1600" b="1" dirty="0">
                <a:solidFill>
                  <a:prstClr val="black"/>
                </a:solidFill>
                <a:latin typeface="Calibri" panose="020F0502020204030204"/>
              </a:rPr>
              <a:t>	Optional Curriculum</a:t>
            </a:r>
          </a:p>
          <a:p>
            <a:pPr lvl="1">
              <a:defRPr/>
            </a:pPr>
            <a:r>
              <a:rPr lang="en-US" sz="1400" u="sng" dirty="0">
                <a:solidFill>
                  <a:prstClr val="black"/>
                </a:solidFill>
                <a:latin typeface="Calibri" panose="020F0502020204030204"/>
              </a:rPr>
              <a:t>Minneapolis VA</a:t>
            </a:r>
          </a:p>
          <a:p>
            <a:pPr lvl="2">
              <a:defRPr/>
            </a:pPr>
            <a:r>
              <a:rPr lang="en-US" sz="1400" dirty="0">
                <a:solidFill>
                  <a:prstClr val="black"/>
                </a:solidFill>
                <a:latin typeface="Calibri" panose="020F0502020204030204"/>
              </a:rPr>
              <a:t>Medicine Research Conferences/Journal Club</a:t>
            </a:r>
          </a:p>
          <a:p>
            <a:pPr lvl="2">
              <a:defRPr/>
            </a:pPr>
            <a:r>
              <a:rPr lang="en-US" sz="1400" dirty="0">
                <a:solidFill>
                  <a:prstClr val="black"/>
                </a:solidFill>
                <a:latin typeface="Calibri" panose="020F0502020204030204"/>
              </a:rPr>
              <a:t>Research Service Conferences</a:t>
            </a:r>
          </a:p>
          <a:p>
            <a:pPr lvl="2">
              <a:defRPr/>
            </a:pPr>
            <a:r>
              <a:rPr lang="en-US" sz="1400" dirty="0">
                <a:solidFill>
                  <a:prstClr val="black"/>
                </a:solidFill>
                <a:latin typeface="Calibri" panose="020F0502020204030204"/>
              </a:rPr>
              <a:t>Medicine Grand Rounds</a:t>
            </a:r>
          </a:p>
          <a:p>
            <a:pPr lvl="1">
              <a:defRPr/>
            </a:pPr>
            <a:r>
              <a:rPr lang="en-US" sz="1400" u="sng" dirty="0">
                <a:solidFill>
                  <a:prstClr val="black"/>
                </a:solidFill>
                <a:latin typeface="Calibri" panose="020F0502020204030204"/>
              </a:rPr>
              <a:t>University of Minnesota</a:t>
            </a:r>
          </a:p>
          <a:p>
            <a:pPr lvl="2">
              <a:defRPr/>
            </a:pPr>
            <a:r>
              <a:rPr lang="en-US" sz="1400" dirty="0">
                <a:solidFill>
                  <a:prstClr val="black"/>
                </a:solidFill>
                <a:latin typeface="Calibri" panose="020F0502020204030204"/>
              </a:rPr>
              <a:t>Center for Learning Health Systems Sciences (CLHSS) Impact Monthly Seminars</a:t>
            </a:r>
          </a:p>
          <a:p>
            <a:pPr lvl="2">
              <a:defRPr/>
            </a:pPr>
            <a:r>
              <a:rPr lang="en-US" sz="1400" dirty="0">
                <a:solidFill>
                  <a:prstClr val="black"/>
                </a:solidFill>
                <a:latin typeface="Calibri" panose="020F0502020204030204"/>
              </a:rPr>
              <a:t>Program in Health Disparities Research (PHDR) Seminars</a:t>
            </a:r>
          </a:p>
          <a:p>
            <a:pPr lvl="2">
              <a:defRPr/>
            </a:pPr>
            <a:r>
              <a:rPr lang="en-US" sz="1400" dirty="0">
                <a:solidFill>
                  <a:prstClr val="black"/>
                </a:solidFill>
                <a:latin typeface="Calibri" panose="020F0502020204030204"/>
              </a:rPr>
              <a:t>Center For Chronic Disease Reduction And Equity Promotion Across Minnesota (C2DREAM) seminars</a:t>
            </a:r>
          </a:p>
          <a:p>
            <a:pPr lvl="2">
              <a:defRPr/>
            </a:pPr>
            <a:r>
              <a:rPr lang="en-US" sz="1400" dirty="0">
                <a:solidFill>
                  <a:prstClr val="black"/>
                </a:solidFill>
                <a:latin typeface="Calibri" panose="020F0502020204030204"/>
              </a:rPr>
              <a:t>T32 Cancer Health Disparities Training program activities </a:t>
            </a:r>
          </a:p>
        </p:txBody>
      </p:sp>
      <p:sp>
        <p:nvSpPr>
          <p:cNvPr id="7" name="TextBox 6">
            <a:extLst>
              <a:ext uri="{FF2B5EF4-FFF2-40B4-BE49-F238E27FC236}">
                <a16:creationId xmlns:a16="http://schemas.microsoft.com/office/drawing/2014/main" id="{90056131-4E76-49D9-93FA-FE8CA28F4042}"/>
              </a:ext>
            </a:extLst>
          </p:cNvPr>
          <p:cNvSpPr txBox="1"/>
          <p:nvPr/>
        </p:nvSpPr>
        <p:spPr>
          <a:xfrm>
            <a:off x="171549" y="1027037"/>
            <a:ext cx="11277037" cy="535531"/>
          </a:xfrm>
          <a:prstGeom prst="rect">
            <a:avLst/>
          </a:prstGeom>
          <a:noFill/>
        </p:spPr>
        <p:txBody>
          <a:bodyPr wrap="square">
            <a:spAutoFit/>
          </a:bodyPr>
          <a:lstStyle/>
          <a:p>
            <a:pPr>
              <a:lnSpc>
                <a:spcPct val="90000"/>
              </a:lnSpc>
              <a:spcBef>
                <a:spcPts val="1000"/>
              </a:spcBef>
              <a:defRPr/>
            </a:pPr>
            <a:r>
              <a:rPr lang="en-US" sz="1600" dirty="0">
                <a:solidFill>
                  <a:prstClr val="black"/>
                </a:solidFill>
                <a:latin typeface="Calibri" panose="020F0502020204030204"/>
              </a:rPr>
              <a:t>In FY22, the HSR Fellowship Program expanded their structured curriculum to include the following. </a:t>
            </a:r>
            <a:r>
              <a:rPr lang="en-US" sz="1600" dirty="0">
                <a:solidFill>
                  <a:prstClr val="black"/>
                </a:solidFill>
                <a:latin typeface="Calibri" panose="020F0502020204030204" pitchFamily="34" charset="0"/>
              </a:rPr>
              <a:t>T</a:t>
            </a:r>
            <a:r>
              <a:rPr lang="en-US" sz="1600" dirty="0">
                <a:solidFill>
                  <a:prstClr val="black"/>
                </a:solidFill>
                <a:latin typeface="Calibri" panose="020F0502020204030204" pitchFamily="34" charset="0"/>
                <a:ea typeface="Calibri" panose="020F0502020204030204" pitchFamily="34" charset="0"/>
              </a:rPr>
              <a:t>he new curriculum is designed to address the core LHS competencies.</a:t>
            </a:r>
            <a:endParaRPr lang="en-US" sz="1600" dirty="0">
              <a:solidFill>
                <a:prstClr val="black"/>
              </a:solidFill>
              <a:latin typeface="Calibri" panose="020F0502020204030204"/>
            </a:endParaRPr>
          </a:p>
        </p:txBody>
      </p:sp>
    </p:spTree>
    <p:extLst>
      <p:ext uri="{BB962C8B-B14F-4D97-AF65-F5344CB8AC3E}">
        <p14:creationId xmlns:p14="http://schemas.microsoft.com/office/powerpoint/2010/main" val="209452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83A5D5-9D00-4C05-A8C3-BA3073921093}"/>
              </a:ext>
            </a:extLst>
          </p:cNvPr>
          <p:cNvSpPr>
            <a:spLocks noGrp="1"/>
          </p:cNvSpPr>
          <p:nvPr>
            <p:ph type="sldNum" sz="quarter" idx="10"/>
          </p:nvPr>
        </p:nvSpPr>
        <p:spPr/>
        <p:txBody>
          <a:bodyPr/>
          <a:lstStyle/>
          <a:p>
            <a:pPr algn="r">
              <a:defRPr/>
            </a:pPr>
            <a:fld id="{222C5756-4734-4ECD-A65D-7171B8F71FC7}" type="slidenum">
              <a:rPr lang="en-US" sz="1000">
                <a:solidFill>
                  <a:srgbClr val="898989"/>
                </a:solidFill>
                <a:latin typeface="Georgia" pitchFamily="18" charset="0"/>
                <a:ea typeface="ＭＳ Ｐゴシック" pitchFamily="34" charset="-128"/>
              </a:rPr>
              <a:pPr algn="r">
                <a:defRPr/>
              </a:pPr>
              <a:t>7</a:t>
            </a:fld>
            <a:endParaRPr lang="en-US" sz="1000" dirty="0">
              <a:solidFill>
                <a:srgbClr val="898989"/>
              </a:solidFill>
              <a:latin typeface="Georgia" pitchFamily="18" charset="0"/>
              <a:ea typeface="ＭＳ Ｐゴシック" pitchFamily="34" charset="-128"/>
            </a:endParaRPr>
          </a:p>
        </p:txBody>
      </p:sp>
      <p:sp>
        <p:nvSpPr>
          <p:cNvPr id="6" name="Rectangle 2">
            <a:extLst>
              <a:ext uri="{FF2B5EF4-FFF2-40B4-BE49-F238E27FC236}">
                <a16:creationId xmlns:a16="http://schemas.microsoft.com/office/drawing/2014/main" id="{1D6E4B9E-7F1F-414A-9FFB-1051E65489CE}"/>
              </a:ext>
            </a:extLst>
          </p:cNvPr>
          <p:cNvSpPr>
            <a:spLocks noGrp="1" noChangeArrowheads="1"/>
          </p:cNvSpPr>
          <p:nvPr>
            <p:ph type="title"/>
          </p:nvPr>
        </p:nvSpPr>
        <p:spPr>
          <a:xfrm>
            <a:off x="-891309" y="-606022"/>
            <a:ext cx="10515600" cy="1212043"/>
          </a:xfrm>
        </p:spPr>
        <p:txBody>
          <a:bodyPr>
            <a:normAutofit fontScale="90000"/>
          </a:bodyPr>
          <a:lstStyle/>
          <a:p>
            <a:pPr algn="ctr"/>
            <a:br>
              <a:rPr lang="en-US" sz="4000" dirty="0"/>
            </a:br>
            <a:br>
              <a:rPr lang="en-US" sz="4000" dirty="0"/>
            </a:br>
            <a:r>
              <a:rPr lang="en-US" sz="4000" dirty="0"/>
              <a:t>HSR Fellowship Program Curriculum continued</a:t>
            </a:r>
          </a:p>
        </p:txBody>
      </p:sp>
      <p:graphicFrame>
        <p:nvGraphicFramePr>
          <p:cNvPr id="11" name="Table 10">
            <a:extLst>
              <a:ext uri="{FF2B5EF4-FFF2-40B4-BE49-F238E27FC236}">
                <a16:creationId xmlns:a16="http://schemas.microsoft.com/office/drawing/2014/main" id="{B8E88D98-1F09-0717-00B2-20A73B5B7ABD}"/>
              </a:ext>
            </a:extLst>
          </p:cNvPr>
          <p:cNvGraphicFramePr>
            <a:graphicFrameLocks noGrp="1"/>
          </p:cNvGraphicFramePr>
          <p:nvPr>
            <p:extLst>
              <p:ext uri="{D42A27DB-BD31-4B8C-83A1-F6EECF244321}">
                <p14:modId xmlns:p14="http://schemas.microsoft.com/office/powerpoint/2010/main" val="2520154392"/>
              </p:ext>
            </p:extLst>
          </p:nvPr>
        </p:nvGraphicFramePr>
        <p:xfrm>
          <a:off x="1246909" y="1036352"/>
          <a:ext cx="9836727" cy="5006360"/>
        </p:xfrm>
        <a:graphic>
          <a:graphicData uri="http://schemas.openxmlformats.org/drawingml/2006/table">
            <a:tbl>
              <a:tblPr firstRow="1" firstCol="1" bandRow="1">
                <a:tableStyleId>{69012ECD-51FC-41F1-AA8D-1B2483CD663E}</a:tableStyleId>
              </a:tblPr>
              <a:tblGrid>
                <a:gridCol w="2551237">
                  <a:extLst>
                    <a:ext uri="{9D8B030D-6E8A-4147-A177-3AD203B41FA5}">
                      <a16:colId xmlns:a16="http://schemas.microsoft.com/office/drawing/2014/main" val="2973696638"/>
                    </a:ext>
                  </a:extLst>
                </a:gridCol>
                <a:gridCol w="3313977">
                  <a:extLst>
                    <a:ext uri="{9D8B030D-6E8A-4147-A177-3AD203B41FA5}">
                      <a16:colId xmlns:a16="http://schemas.microsoft.com/office/drawing/2014/main" val="2739288521"/>
                    </a:ext>
                  </a:extLst>
                </a:gridCol>
                <a:gridCol w="3971513">
                  <a:extLst>
                    <a:ext uri="{9D8B030D-6E8A-4147-A177-3AD203B41FA5}">
                      <a16:colId xmlns:a16="http://schemas.microsoft.com/office/drawing/2014/main" val="3560004448"/>
                    </a:ext>
                  </a:extLst>
                </a:gridCol>
              </a:tblGrid>
              <a:tr h="235835">
                <a:tc gridSpan="3">
                  <a:txBody>
                    <a:bodyPr/>
                    <a:lstStyle/>
                    <a:p>
                      <a:pPr marL="0" marR="0" algn="ctr">
                        <a:spcBef>
                          <a:spcPts val="0"/>
                        </a:spcBef>
                        <a:spcAft>
                          <a:spcPts val="0"/>
                        </a:spcAft>
                      </a:pPr>
                      <a:r>
                        <a:rPr lang="en-US" sz="2000" dirty="0">
                          <a:effectLst/>
                        </a:rPr>
                        <a:t>Local Curriculum Learning Objectives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b">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4921756"/>
                  </a:ext>
                </a:extLst>
              </a:tr>
              <a:tr h="324273">
                <a:tc>
                  <a:txBody>
                    <a:bodyPr/>
                    <a:lstStyle/>
                    <a:p>
                      <a:pPr marL="0" marR="0" algn="ctr">
                        <a:spcBef>
                          <a:spcPts val="0"/>
                        </a:spcBef>
                        <a:spcAft>
                          <a:spcPts val="0"/>
                        </a:spcAft>
                      </a:pPr>
                      <a:r>
                        <a:rPr lang="en-US" sz="1400" b="1" dirty="0">
                          <a:effectLst/>
                        </a:rPr>
                        <a:t>LHS Researcher Core Competency Domains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a:effectLst/>
                        </a:rPr>
                        <a:t>CCDOR Research and Infrastructure Core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a:effectLst/>
                        </a:rPr>
                        <a:t>Example Fellow </a:t>
                      </a:r>
                    </a:p>
                    <a:p>
                      <a:pPr marL="0" marR="0" algn="ctr">
                        <a:spcBef>
                          <a:spcPts val="0"/>
                        </a:spcBef>
                        <a:spcAft>
                          <a:spcPts val="0"/>
                        </a:spcAft>
                      </a:pPr>
                      <a:r>
                        <a:rPr lang="en-US" sz="1400" b="1" dirty="0">
                          <a:effectLst/>
                        </a:rPr>
                        <a:t>Training Opportunities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5387035"/>
                  </a:ext>
                </a:extLst>
              </a:tr>
              <a:tr h="324273">
                <a:tc>
                  <a:txBody>
                    <a:bodyPr/>
                    <a:lstStyle/>
                    <a:p>
                      <a:pPr marL="0" marR="0" algn="ctr">
                        <a:spcBef>
                          <a:spcPts val="0"/>
                        </a:spcBef>
                        <a:spcAft>
                          <a:spcPts val="0"/>
                        </a:spcAft>
                      </a:pPr>
                      <a:r>
                        <a:rPr lang="en-US" sz="1400" b="0" dirty="0">
                          <a:effectLst/>
                        </a:rPr>
                        <a:t>Systems Science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Mentoring and Training Core; Implementation 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“Applied Topics in Learning Health System Research” course at UMN SPH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1829454"/>
                  </a:ext>
                </a:extLst>
              </a:tr>
              <a:tr h="574054">
                <a:tc>
                  <a:txBody>
                    <a:bodyPr/>
                    <a:lstStyle/>
                    <a:p>
                      <a:pPr marL="0" marR="0" algn="ctr">
                        <a:spcBef>
                          <a:spcPts val="0"/>
                        </a:spcBef>
                        <a:spcAft>
                          <a:spcPts val="0"/>
                        </a:spcAft>
                      </a:pPr>
                      <a:r>
                        <a:rPr lang="en-US" sz="1400" b="0" dirty="0">
                          <a:effectLst/>
                        </a:rPr>
                        <a:t>Research questions, and standards of scientific evidence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Evidence Synthesis 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Participation in ESP evidence review or GRADE (Grading of Recommendations Assessment, Development and Evaluation) project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9377532"/>
                  </a:ext>
                </a:extLst>
              </a:tr>
              <a:tr h="430540">
                <a:tc>
                  <a:txBody>
                    <a:bodyPr/>
                    <a:lstStyle/>
                    <a:p>
                      <a:pPr marL="0" marR="0" algn="ctr">
                        <a:spcBef>
                          <a:spcPts val="0"/>
                        </a:spcBef>
                        <a:spcAft>
                          <a:spcPts val="0"/>
                        </a:spcAft>
                      </a:pPr>
                      <a:r>
                        <a:rPr lang="en-US" sz="1400" b="0" dirty="0">
                          <a:effectLst/>
                        </a:rPr>
                        <a:t>Research methods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Statistics &amp; Data Management (SDM) Core; Evidence Synthesis 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MN-LHS Design Shop Seminar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7695638"/>
                  </a:ext>
                </a:extLst>
              </a:tr>
              <a:tr h="574054">
                <a:tc>
                  <a:txBody>
                    <a:bodyPr/>
                    <a:lstStyle/>
                    <a:p>
                      <a:pPr marL="0" marR="0" algn="ctr">
                        <a:spcBef>
                          <a:spcPts val="0"/>
                        </a:spcBef>
                        <a:spcAft>
                          <a:spcPts val="0"/>
                        </a:spcAft>
                      </a:pPr>
                      <a:r>
                        <a:rPr lang="en-US" sz="1400" b="0" dirty="0">
                          <a:effectLst/>
                        </a:rPr>
                        <a:t>Informatics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Statistics &amp; Data Management (SDM) 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Partner with Clinical Informatics fellows to co-manage a project embedded in VA Operations (connect with Adams Dudley)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897431"/>
                  </a:ext>
                </a:extLst>
              </a:tr>
              <a:tr h="450238">
                <a:tc>
                  <a:txBody>
                    <a:bodyPr/>
                    <a:lstStyle/>
                    <a:p>
                      <a:pPr marL="0" marR="0" algn="ctr">
                        <a:spcBef>
                          <a:spcPts val="0"/>
                        </a:spcBef>
                        <a:spcAft>
                          <a:spcPts val="0"/>
                        </a:spcAft>
                      </a:pPr>
                      <a:r>
                        <a:rPr lang="en-US" sz="1400" b="0" dirty="0">
                          <a:effectLst/>
                        </a:rPr>
                        <a:t>Ethics of research and implementation in health systems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Mentoring and Training Core  </a:t>
                      </a:r>
                    </a:p>
                    <a:p>
                      <a:pPr marL="0" marR="0" algn="ctr">
                        <a:spcBef>
                          <a:spcPts val="0"/>
                        </a:spcBef>
                        <a:spcAft>
                          <a:spcPts val="0"/>
                        </a:spcAft>
                      </a:pPr>
                      <a:r>
                        <a:rPr lang="en-US" sz="1400" dirty="0">
                          <a:effectLst/>
                        </a:rPr>
                        <a:t>Implementation 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Mentored experience seeking IRB or regulatory oversight for pilot project; Fellow/ESI Lunchtime Seminars;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5103500"/>
                  </a:ext>
                </a:extLst>
              </a:tr>
              <a:tr h="324273">
                <a:tc>
                  <a:txBody>
                    <a:bodyPr/>
                    <a:lstStyle/>
                    <a:p>
                      <a:pPr marL="0" marR="0" algn="ctr">
                        <a:spcBef>
                          <a:spcPts val="0"/>
                        </a:spcBef>
                        <a:spcAft>
                          <a:spcPts val="0"/>
                        </a:spcAft>
                      </a:pPr>
                      <a:r>
                        <a:rPr lang="en-US" sz="1400" b="0" dirty="0">
                          <a:effectLst/>
                        </a:rPr>
                        <a:t>Improvement and Implementation Science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Implementation Core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Implementation Science Journal Club participation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414164"/>
                  </a:ext>
                </a:extLst>
              </a:tr>
              <a:tr h="486409">
                <a:tc>
                  <a:txBody>
                    <a:bodyPr/>
                    <a:lstStyle/>
                    <a:p>
                      <a:pPr marL="0" marR="0" algn="ctr">
                        <a:spcBef>
                          <a:spcPts val="0"/>
                        </a:spcBef>
                        <a:spcAft>
                          <a:spcPts val="0"/>
                        </a:spcAft>
                      </a:pPr>
                      <a:r>
                        <a:rPr lang="en-US" sz="1400" b="0" dirty="0">
                          <a:effectLst/>
                        </a:rPr>
                        <a:t>Engagement, leadership, and research management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Veteran Engagement (</a:t>
                      </a:r>
                      <a:r>
                        <a:rPr lang="en-US" sz="1400" dirty="0" err="1">
                          <a:effectLst/>
                        </a:rPr>
                        <a:t>ViEW</a:t>
                      </a:r>
                      <a:r>
                        <a:rPr lang="en-US" sz="1400" dirty="0">
                          <a:effectLst/>
                        </a:rPr>
                        <a:t>) Core; Implementation Core;</a:t>
                      </a:r>
                    </a:p>
                    <a:p>
                      <a:pPr marL="0" marR="0" algn="ctr">
                        <a:spcBef>
                          <a:spcPts val="0"/>
                        </a:spcBef>
                        <a:spcAft>
                          <a:spcPts val="0"/>
                        </a:spcAft>
                      </a:pPr>
                      <a:r>
                        <a:rPr lang="en-US" sz="1400" dirty="0">
                          <a:effectLst/>
                        </a:rPr>
                        <a:t>Mentoring and Training 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effectLst/>
                        </a:rPr>
                        <a:t>Preparing and participating in </a:t>
                      </a:r>
                      <a:r>
                        <a:rPr lang="en-US" sz="1400" dirty="0" err="1">
                          <a:effectLst/>
                        </a:rPr>
                        <a:t>ViEW</a:t>
                      </a:r>
                      <a:r>
                        <a:rPr lang="en-US" sz="1400" dirty="0">
                          <a:effectLst/>
                        </a:rPr>
                        <a:t> panel for a study; Fellow/ESI Lunchtime Seminars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8405404"/>
                  </a:ext>
                </a:extLst>
              </a:tr>
              <a:tr h="430540">
                <a:tc>
                  <a:txBody>
                    <a:bodyPr/>
                    <a:lstStyle/>
                    <a:p>
                      <a:pPr marL="0" marR="0" algn="ctr">
                        <a:spcBef>
                          <a:spcPts val="0"/>
                        </a:spcBef>
                        <a:spcAft>
                          <a:spcPts val="0"/>
                        </a:spcAft>
                      </a:pPr>
                      <a:r>
                        <a:rPr lang="en-US" sz="1400" b="0" dirty="0">
                          <a:effectLst/>
                        </a:rPr>
                        <a:t>Diversity, Equity, and Inclusion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CCDOR DEI Workgroup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Program for Health Disparities Research seminar series; Health Equity Workgroup activities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80" marR="65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5375"/>
                  </a:ext>
                </a:extLst>
              </a:tr>
            </a:tbl>
          </a:graphicData>
        </a:graphic>
      </p:graphicFrame>
    </p:spTree>
    <p:extLst>
      <p:ext uri="{BB962C8B-B14F-4D97-AF65-F5344CB8AC3E}">
        <p14:creationId xmlns:p14="http://schemas.microsoft.com/office/powerpoint/2010/main" val="390597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AA600C4-BE7E-4B95-8DBE-9DE7BF5DC24D}"/>
              </a:ext>
            </a:extLst>
          </p:cNvPr>
          <p:cNvPicPr>
            <a:picLocks noGrp="1" noChangeAspect="1"/>
          </p:cNvPicPr>
          <p:nvPr>
            <p:ph idx="1"/>
          </p:nvPr>
        </p:nvPicPr>
        <p:blipFill>
          <a:blip r:embed="rId2"/>
          <a:stretch>
            <a:fillRect/>
          </a:stretch>
        </p:blipFill>
        <p:spPr>
          <a:xfrm>
            <a:off x="159422" y="136523"/>
            <a:ext cx="11814513" cy="5978033"/>
          </a:xfrm>
        </p:spPr>
      </p:pic>
      <p:sp>
        <p:nvSpPr>
          <p:cNvPr id="4" name="Slide Number Placeholder 3">
            <a:extLst>
              <a:ext uri="{FF2B5EF4-FFF2-40B4-BE49-F238E27FC236}">
                <a16:creationId xmlns:a16="http://schemas.microsoft.com/office/drawing/2014/main" id="{717D5D7D-5ECB-4F0C-9020-3D61AC8B5CF8}"/>
              </a:ext>
            </a:extLst>
          </p:cNvPr>
          <p:cNvSpPr>
            <a:spLocks noGrp="1"/>
          </p:cNvSpPr>
          <p:nvPr>
            <p:ph type="sldNum" sz="quarter" idx="10"/>
          </p:nvPr>
        </p:nvSpPr>
        <p:spPr/>
        <p:txBody>
          <a:bodyPr/>
          <a:lstStyle/>
          <a:p>
            <a:pPr>
              <a:defRPr/>
            </a:pPr>
            <a:fld id="{222C5756-4734-4ECD-A65D-7171B8F71FC7}" type="slidenum">
              <a:rPr lang="en-US" smtClean="0"/>
              <a:pPr>
                <a:defRPr/>
              </a:pPr>
              <a:t>8</a:t>
            </a:fld>
            <a:endParaRPr lang="en-US" dirty="0"/>
          </a:p>
        </p:txBody>
      </p:sp>
      <p:pic>
        <p:nvPicPr>
          <p:cNvPr id="5" name="Picture 4" descr="New Arrivals - Week of September 9th - Covingtons">
            <a:extLst>
              <a:ext uri="{FF2B5EF4-FFF2-40B4-BE49-F238E27FC236}">
                <a16:creationId xmlns:a16="http://schemas.microsoft.com/office/drawing/2014/main" id="{5BC8A126-292B-43C8-A0A7-3DB4BCC04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45" y="325388"/>
            <a:ext cx="697986" cy="63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3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2E7B-F94E-4CEF-8055-2DD0C7318B2F}"/>
              </a:ext>
            </a:extLst>
          </p:cNvPr>
          <p:cNvSpPr>
            <a:spLocks noGrp="1"/>
          </p:cNvSpPr>
          <p:nvPr>
            <p:ph type="title"/>
          </p:nvPr>
        </p:nvSpPr>
        <p:spPr/>
        <p:txBody>
          <a:bodyPr/>
          <a:lstStyle/>
          <a:p>
            <a:r>
              <a:rPr lang="en-US" dirty="0"/>
              <a:t>Internal Advisory Board (IAB)</a:t>
            </a:r>
          </a:p>
        </p:txBody>
      </p:sp>
      <p:sp>
        <p:nvSpPr>
          <p:cNvPr id="3" name="Content Placeholder 2">
            <a:extLst>
              <a:ext uri="{FF2B5EF4-FFF2-40B4-BE49-F238E27FC236}">
                <a16:creationId xmlns:a16="http://schemas.microsoft.com/office/drawing/2014/main" id="{6A12BDCE-26A0-485C-9C5A-55F7DF02C610}"/>
              </a:ext>
            </a:extLst>
          </p:cNvPr>
          <p:cNvSpPr>
            <a:spLocks noGrp="1"/>
          </p:cNvSpPr>
          <p:nvPr>
            <p:ph idx="1"/>
          </p:nvPr>
        </p:nvSpPr>
        <p:spPr/>
        <p:txBody>
          <a:bodyPr/>
          <a:lstStyle/>
          <a:p>
            <a:r>
              <a:rPr lang="en-US" sz="2000" b="0" i="0" u="none" strike="noStrike" baseline="0" dirty="0">
                <a:solidFill>
                  <a:srgbClr val="000000"/>
                </a:solidFill>
              </a:rPr>
              <a:t>Multi-disciplinary operational leaders from the MVAHCS, senior LHS leaders and fellowship </a:t>
            </a:r>
            <a:r>
              <a:rPr lang="en-US" sz="2000" dirty="0">
                <a:solidFill>
                  <a:srgbClr val="000000"/>
                </a:solidFill>
              </a:rPr>
              <a:t>faculty</a:t>
            </a:r>
          </a:p>
          <a:p>
            <a:pPr lvl="1"/>
            <a:r>
              <a:rPr lang="en-US" sz="2000" dirty="0">
                <a:solidFill>
                  <a:srgbClr val="000000"/>
                </a:solidFill>
              </a:rPr>
              <a:t>IAB Chair: Burgess</a:t>
            </a:r>
            <a:endParaRPr lang="en-US" sz="2000" b="0" i="0" u="none" strike="noStrike" baseline="0" dirty="0">
              <a:solidFill>
                <a:srgbClr val="000000"/>
              </a:solidFill>
            </a:endParaRPr>
          </a:p>
          <a:p>
            <a:endParaRPr lang="en-US" sz="2000" dirty="0">
              <a:solidFill>
                <a:srgbClr val="000000"/>
              </a:solidFill>
            </a:endParaRPr>
          </a:p>
          <a:p>
            <a:r>
              <a:rPr lang="en-US" sz="2000" dirty="0">
                <a:solidFill>
                  <a:srgbClr val="000000"/>
                </a:solidFill>
              </a:rPr>
              <a:t>Help fellows become embedded in LHS research and QI initiatives at the MVAHCS, for research (80% time for all fellows) and healthcare system improvement initiatives (20% time for non-clinical fellows)</a:t>
            </a:r>
          </a:p>
          <a:p>
            <a:endParaRPr lang="en-US" sz="2000" dirty="0">
              <a:solidFill>
                <a:srgbClr val="000000"/>
              </a:solidFill>
            </a:endParaRPr>
          </a:p>
          <a:p>
            <a:r>
              <a:rPr lang="en-US" sz="2000" dirty="0">
                <a:solidFill>
                  <a:srgbClr val="000000"/>
                </a:solidFill>
              </a:rPr>
              <a:t>Provide oversight of the program and curriculum</a:t>
            </a:r>
          </a:p>
          <a:p>
            <a:pPr lvl="1"/>
            <a:r>
              <a:rPr lang="en-US" sz="2000" dirty="0">
                <a:solidFill>
                  <a:srgbClr val="000000"/>
                </a:solidFill>
              </a:rPr>
              <a:t>Annual evaluation report will include fellow and faculty evaluations</a:t>
            </a:r>
          </a:p>
          <a:p>
            <a:pPr marL="0" indent="0">
              <a:buNone/>
            </a:pPr>
            <a:endParaRPr lang="en-US" sz="2000" dirty="0">
              <a:solidFill>
                <a:srgbClr val="000000"/>
              </a:solidFill>
            </a:endParaRPr>
          </a:p>
          <a:p>
            <a:endParaRPr lang="en-US" sz="2000" dirty="0">
              <a:solidFill>
                <a:srgbClr val="000000"/>
              </a:solidFill>
            </a:endParaRPr>
          </a:p>
          <a:p>
            <a:pPr algn="l"/>
            <a:endParaRPr lang="en-US" sz="2000" b="0" i="0" u="none" strike="noStrike" baseline="0" dirty="0">
              <a:solidFill>
                <a:srgbClr val="000000"/>
              </a:solidFill>
            </a:endParaRPr>
          </a:p>
          <a:p>
            <a:endParaRPr lang="en-US" sz="2000" b="0" i="0" u="none" strike="noStrike" baseline="0" dirty="0">
              <a:solidFill>
                <a:srgbClr val="000000"/>
              </a:solidFill>
            </a:endParaRPr>
          </a:p>
          <a:p>
            <a:endParaRPr lang="en-US" sz="2000" dirty="0"/>
          </a:p>
        </p:txBody>
      </p:sp>
      <p:sp>
        <p:nvSpPr>
          <p:cNvPr id="4" name="Slide Number Placeholder 3">
            <a:extLst>
              <a:ext uri="{FF2B5EF4-FFF2-40B4-BE49-F238E27FC236}">
                <a16:creationId xmlns:a16="http://schemas.microsoft.com/office/drawing/2014/main" id="{ABC122E8-A31A-4AC6-B943-DB39212CCE8C}"/>
              </a:ext>
            </a:extLst>
          </p:cNvPr>
          <p:cNvSpPr>
            <a:spLocks noGrp="1"/>
          </p:cNvSpPr>
          <p:nvPr>
            <p:ph type="sldNum" sz="quarter" idx="10"/>
          </p:nvPr>
        </p:nvSpPr>
        <p:spPr/>
        <p:txBody>
          <a:bodyPr/>
          <a:lstStyle/>
          <a:p>
            <a:pPr>
              <a:defRPr/>
            </a:pPr>
            <a:fld id="{222C5756-4734-4ECD-A65D-7171B8F71FC7}" type="slidenum">
              <a:rPr lang="en-US" smtClean="0"/>
              <a:pPr>
                <a:defRPr/>
              </a:pPr>
              <a:t>9</a:t>
            </a:fld>
            <a:endParaRPr lang="en-US" dirty="0"/>
          </a:p>
        </p:txBody>
      </p:sp>
    </p:spTree>
    <p:extLst>
      <p:ext uri="{BB962C8B-B14F-4D97-AF65-F5344CB8AC3E}">
        <p14:creationId xmlns:p14="http://schemas.microsoft.com/office/powerpoint/2010/main" val="3765468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1263</Words>
  <Application>Microsoft Office PowerPoint</Application>
  <PresentationFormat>Widescreen</PresentationFormat>
  <Paragraphs>141</Paragraphs>
  <Slides>11</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4_Office Theme</vt:lpstr>
      <vt:lpstr>think-cell Slide</vt:lpstr>
      <vt:lpstr>PowerPoint Presentation</vt:lpstr>
      <vt:lpstr>Fellowship Leadership Structure</vt:lpstr>
      <vt:lpstr>CCDOR-HSR Fellowship Program</vt:lpstr>
      <vt:lpstr>Mentoring</vt:lpstr>
      <vt:lpstr>Expanded focus on Learning Health Systems </vt:lpstr>
      <vt:lpstr>  HSR Fellowship Program Curriculum</vt:lpstr>
      <vt:lpstr>  HSR Fellowship Program Curriculum continued</vt:lpstr>
      <vt:lpstr>PowerPoint Presentation</vt:lpstr>
      <vt:lpstr>Internal Advisory Board (IAB)</vt:lpstr>
      <vt:lpstr>IAB Members</vt:lpstr>
      <vt:lpstr>Embedded Research &amp; Communities of Practice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Majeski, Brittany N.</dc:creator>
  <cp:lastModifiedBy>Majeski, Brittany N.</cp:lastModifiedBy>
  <cp:revision>5</cp:revision>
  <dcterms:created xsi:type="dcterms:W3CDTF">2023-03-02T20:35:11Z</dcterms:created>
  <dcterms:modified xsi:type="dcterms:W3CDTF">2023-04-26T14:11:03Z</dcterms:modified>
</cp:coreProperties>
</file>